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62"/>
  </p:notesMasterIdLst>
  <p:handoutMasterIdLst>
    <p:handoutMasterId r:id="rId63"/>
  </p:handoutMasterIdLst>
  <p:sldIdLst>
    <p:sldId id="256" r:id="rId2"/>
    <p:sldId id="747" r:id="rId3"/>
    <p:sldId id="750" r:id="rId4"/>
    <p:sldId id="483" r:id="rId5"/>
    <p:sldId id="748" r:id="rId6"/>
    <p:sldId id="586" r:id="rId7"/>
    <p:sldId id="749" r:id="rId8"/>
    <p:sldId id="585" r:id="rId9"/>
    <p:sldId id="576" r:id="rId10"/>
    <p:sldId id="579" r:id="rId11"/>
    <p:sldId id="577" r:id="rId12"/>
    <p:sldId id="578" r:id="rId13"/>
    <p:sldId id="580" r:id="rId14"/>
    <p:sldId id="587" r:id="rId15"/>
    <p:sldId id="561" r:id="rId16"/>
    <p:sldId id="558" r:id="rId17"/>
    <p:sldId id="559" r:id="rId18"/>
    <p:sldId id="490" r:id="rId19"/>
    <p:sldId id="569" r:id="rId20"/>
    <p:sldId id="751" r:id="rId21"/>
    <p:sldId id="537" r:id="rId22"/>
    <p:sldId id="756" r:id="rId23"/>
    <p:sldId id="752" r:id="rId24"/>
    <p:sldId id="758" r:id="rId25"/>
    <p:sldId id="757" r:id="rId26"/>
    <p:sldId id="753" r:id="rId27"/>
    <p:sldId id="754" r:id="rId28"/>
    <p:sldId id="755" r:id="rId29"/>
    <p:sldId id="759" r:id="rId30"/>
    <p:sldId id="760" r:id="rId31"/>
    <p:sldId id="762" r:id="rId32"/>
    <p:sldId id="763" r:id="rId33"/>
    <p:sldId id="771" r:id="rId34"/>
    <p:sldId id="761" r:id="rId35"/>
    <p:sldId id="581" r:id="rId36"/>
    <p:sldId id="764" r:id="rId37"/>
    <p:sldId id="765" r:id="rId38"/>
    <p:sldId id="767" r:id="rId39"/>
    <p:sldId id="766" r:id="rId40"/>
    <p:sldId id="768" r:id="rId41"/>
    <p:sldId id="769" r:id="rId42"/>
    <p:sldId id="772" r:id="rId43"/>
    <p:sldId id="599" r:id="rId44"/>
    <p:sldId id="602" r:id="rId45"/>
    <p:sldId id="600" r:id="rId46"/>
    <p:sldId id="601" r:id="rId47"/>
    <p:sldId id="603" r:id="rId48"/>
    <p:sldId id="589" r:id="rId49"/>
    <p:sldId id="773" r:id="rId50"/>
    <p:sldId id="774" r:id="rId51"/>
    <p:sldId id="776" r:id="rId52"/>
    <p:sldId id="775" r:id="rId53"/>
    <p:sldId id="777" r:id="rId54"/>
    <p:sldId id="778" r:id="rId55"/>
    <p:sldId id="779" r:id="rId56"/>
    <p:sldId id="780" r:id="rId57"/>
    <p:sldId id="781" r:id="rId58"/>
    <p:sldId id="782" r:id="rId59"/>
    <p:sldId id="783" r:id="rId60"/>
    <p:sldId id="784" r:id="rId61"/>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571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1143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714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2286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857500" algn="l" defTabSz="1143000" rtl="0" eaLnBrk="1" latinLnBrk="0" hangingPunct="1">
      <a:defRPr b="1" kern="1200">
        <a:solidFill>
          <a:schemeClr val="tx1"/>
        </a:solidFill>
        <a:latin typeface="Helvetica" pitchFamily="34" charset="0"/>
        <a:ea typeface="+mn-ea"/>
        <a:cs typeface="+mn-cs"/>
      </a:defRPr>
    </a:lvl6pPr>
    <a:lvl7pPr marL="3429000" algn="l" defTabSz="1143000" rtl="0" eaLnBrk="1" latinLnBrk="0" hangingPunct="1">
      <a:defRPr b="1" kern="1200">
        <a:solidFill>
          <a:schemeClr val="tx1"/>
        </a:solidFill>
        <a:latin typeface="Helvetica" pitchFamily="34" charset="0"/>
        <a:ea typeface="+mn-ea"/>
        <a:cs typeface="+mn-cs"/>
      </a:defRPr>
    </a:lvl7pPr>
    <a:lvl8pPr marL="4000500" algn="l" defTabSz="1143000" rtl="0" eaLnBrk="1" latinLnBrk="0" hangingPunct="1">
      <a:defRPr b="1" kern="1200">
        <a:solidFill>
          <a:schemeClr val="tx1"/>
        </a:solidFill>
        <a:latin typeface="Helvetica" pitchFamily="34" charset="0"/>
        <a:ea typeface="+mn-ea"/>
        <a:cs typeface="+mn-cs"/>
      </a:defRPr>
    </a:lvl8pPr>
    <a:lvl9pPr marL="4572000" algn="l" defTabSz="11430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D1039B"/>
    <a:srgbClr val="FF9900"/>
    <a:srgbClr val="AD278D"/>
    <a:srgbClr val="8C4881"/>
    <a:srgbClr val="FF6699"/>
    <a:srgbClr val="DE8400"/>
    <a:srgbClr val="3CCE3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07" autoAdjust="0"/>
    <p:restoredTop sz="94082"/>
  </p:normalViewPr>
  <p:slideViewPr>
    <p:cSldViewPr snapToGrid="0">
      <p:cViewPr varScale="1">
        <p:scale>
          <a:sx n="82" d="100"/>
          <a:sy n="82" d="100"/>
        </p:scale>
        <p:origin x="200" y="61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781050" y="798513"/>
            <a:ext cx="5461000" cy="30718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1pPr>
    <a:lvl2pPr marL="571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2pPr>
    <a:lvl3pPr marL="1143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3pPr>
    <a:lvl4pPr marL="1714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4pPr>
    <a:lvl5pPr marL="2286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5pPr>
    <a:lvl6pPr marL="2857500" algn="l" defTabSz="1143000" rtl="0" eaLnBrk="1" latinLnBrk="0" hangingPunct="1">
      <a:defRPr sz="1500" kern="1200">
        <a:solidFill>
          <a:schemeClr val="tx1"/>
        </a:solidFill>
        <a:latin typeface="+mn-lt"/>
        <a:ea typeface="+mn-ea"/>
        <a:cs typeface="+mn-cs"/>
      </a:defRPr>
    </a:lvl6pPr>
    <a:lvl7pPr marL="3429000" algn="l" defTabSz="1143000" rtl="0" eaLnBrk="1" latinLnBrk="0" hangingPunct="1">
      <a:defRPr sz="1500" kern="1200">
        <a:solidFill>
          <a:schemeClr val="tx1"/>
        </a:solidFill>
        <a:latin typeface="+mn-lt"/>
        <a:ea typeface="+mn-ea"/>
        <a:cs typeface="+mn-cs"/>
      </a:defRPr>
    </a:lvl7pPr>
    <a:lvl8pPr marL="4000500" algn="l" defTabSz="1143000" rtl="0" eaLnBrk="1" latinLnBrk="0" hangingPunct="1">
      <a:defRPr sz="1500" kern="1200">
        <a:solidFill>
          <a:schemeClr val="tx1"/>
        </a:solidFill>
        <a:latin typeface="+mn-lt"/>
        <a:ea typeface="+mn-ea"/>
        <a:cs typeface="+mn-cs"/>
      </a:defRPr>
    </a:lvl8pPr>
    <a:lvl9pPr marL="4572000" algn="l" defTabSz="1143000"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828800" y="3886203"/>
            <a:ext cx="8534400" cy="17526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035"/>
            <a:ext cx="10972800" cy="698948"/>
          </a:xfrm>
        </p:spPr>
        <p:txBody>
          <a:bodyPr/>
          <a:lstStyle>
            <a:lvl1pPr>
              <a:defRPr sz="36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609600" y="1138138"/>
            <a:ext cx="10972800" cy="4987629"/>
          </a:xfrm>
        </p:spPr>
        <p:txBody>
          <a:bodyPr/>
          <a:lstStyle>
            <a:lvl1pPr>
              <a:defRPr sz="2700">
                <a:latin typeface="+mn-lt"/>
              </a:defRPr>
            </a:lvl1pPr>
            <a:lvl2pPr>
              <a:defRPr sz="2250">
                <a:latin typeface="+mn-lt"/>
              </a:defRPr>
            </a:lvl2pPr>
            <a:lvl3pPr>
              <a:defRPr sz="1800">
                <a:latin typeface="+mn-lt"/>
              </a:defRPr>
            </a:lvl3pPr>
            <a:lvl4pPr>
              <a:defRPr sz="1575">
                <a:latin typeface="+mn-lt"/>
              </a:defRPr>
            </a:lvl4pPr>
            <a:lvl5pPr>
              <a:defRPr sz="157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5/4/22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5/4/22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5/4/22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5/4/22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0"/>
            <a:ext cx="4011084" cy="1162050"/>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3"/>
            <a:ext cx="4011084" cy="469106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8"/>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pPr lvl="0"/>
            <a:endParaRPr lang="en-US" noProof="0"/>
          </a:p>
        </p:txBody>
      </p:sp>
      <p:sp>
        <p:nvSpPr>
          <p:cNvPr id="4" name="Text Placeholder 3"/>
          <p:cNvSpPr>
            <a:spLocks noGrp="1"/>
          </p:cNvSpPr>
          <p:nvPr>
            <p:ph type="body" sz="half" idx="2"/>
          </p:nvPr>
        </p:nvSpPr>
        <p:spPr>
          <a:xfrm>
            <a:off x="2389717" y="5367341"/>
            <a:ext cx="7315200" cy="804862"/>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5/4/22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034"/>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153"/>
            <a:ext cx="2844800" cy="366117"/>
          </a:xfrm>
          <a:prstGeom prst="rect">
            <a:avLst/>
          </a:prstGeom>
        </p:spPr>
        <p:txBody>
          <a:bodyPr vert="horz" lIns="91440" tIns="45720" rIns="91440" bIns="45720" rtlCol="0" anchor="ctr"/>
          <a:lstStyle>
            <a:lvl1pPr algn="l">
              <a:defRPr sz="1350">
                <a:solidFill>
                  <a:schemeClr val="tx1">
                    <a:tint val="75000"/>
                  </a:schemeClr>
                </a:solidFill>
              </a:defRPr>
            </a:lvl1pPr>
          </a:lstStyle>
          <a:p>
            <a:pPr>
              <a:defRPr/>
            </a:pPr>
            <a:fld id="{4F12BA26-4F48-7944-9284-F2989996F9A0}" type="datetime1">
              <a:rPr lang="en-US" smtClean="0">
                <a:solidFill>
                  <a:prstClr val="black">
                    <a:tint val="75000"/>
                  </a:prstClr>
                </a:solidFill>
              </a:rPr>
              <a:t>5/4/22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153"/>
            <a:ext cx="3860800" cy="366117"/>
          </a:xfrm>
          <a:prstGeom prst="rect">
            <a:avLst/>
          </a:prstGeom>
        </p:spPr>
        <p:txBody>
          <a:bodyPr vert="horz" lIns="91440" tIns="45720" rIns="91440" bIns="45720" rtlCol="0" anchor="ctr"/>
          <a:lstStyle>
            <a:lvl1pPr algn="ctr">
              <a:defRPr sz="135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8737600" y="6334655"/>
            <a:ext cx="2844800" cy="366117"/>
          </a:xfrm>
          <a:prstGeom prst="rect">
            <a:avLst/>
          </a:prstGeom>
        </p:spPr>
        <p:txBody>
          <a:bodyPr vert="horz" lIns="91440" tIns="45720" rIns="91440" bIns="45720" rtlCol="0" anchor="ctr"/>
          <a:lstStyle>
            <a:lvl1pPr algn="r">
              <a:defRPr sz="135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950" u="sng" kern="1200">
          <a:solidFill>
            <a:srgbClr val="DE8400"/>
          </a:solidFill>
          <a:latin typeface="+mj-lt"/>
          <a:ea typeface="+mj-ea"/>
          <a:cs typeface="+mj-cs"/>
        </a:defRPr>
      </a:lvl1pPr>
      <a:lvl2pPr algn="l" rtl="0" eaLnBrk="0" fontAlgn="base" hangingPunct="0">
        <a:spcBef>
          <a:spcPct val="0"/>
        </a:spcBef>
        <a:spcAft>
          <a:spcPct val="0"/>
        </a:spcAft>
        <a:defRPr sz="4950" u="sng">
          <a:solidFill>
            <a:srgbClr val="DE8400"/>
          </a:solidFill>
          <a:latin typeface="Verdana" pitchFamily="34" charset="0"/>
        </a:defRPr>
      </a:lvl2pPr>
      <a:lvl3pPr algn="l" rtl="0" eaLnBrk="0" fontAlgn="base" hangingPunct="0">
        <a:spcBef>
          <a:spcPct val="0"/>
        </a:spcBef>
        <a:spcAft>
          <a:spcPct val="0"/>
        </a:spcAft>
        <a:defRPr sz="4950" u="sng">
          <a:solidFill>
            <a:srgbClr val="DE8400"/>
          </a:solidFill>
          <a:latin typeface="Verdana" pitchFamily="34" charset="0"/>
        </a:defRPr>
      </a:lvl3pPr>
      <a:lvl4pPr algn="l" rtl="0" eaLnBrk="0" fontAlgn="base" hangingPunct="0">
        <a:spcBef>
          <a:spcPct val="0"/>
        </a:spcBef>
        <a:spcAft>
          <a:spcPct val="0"/>
        </a:spcAft>
        <a:defRPr sz="4950" u="sng">
          <a:solidFill>
            <a:srgbClr val="DE8400"/>
          </a:solidFill>
          <a:latin typeface="Verdana" pitchFamily="34" charset="0"/>
        </a:defRPr>
      </a:lvl4pPr>
      <a:lvl5pPr algn="l" rtl="0" eaLnBrk="0" fontAlgn="base" hangingPunct="0">
        <a:spcBef>
          <a:spcPct val="0"/>
        </a:spcBef>
        <a:spcAft>
          <a:spcPct val="0"/>
        </a:spcAft>
        <a:defRPr sz="4950" u="sng">
          <a:solidFill>
            <a:srgbClr val="DE8400"/>
          </a:solidFill>
          <a:latin typeface="Verdana" pitchFamily="34" charset="0"/>
        </a:defRPr>
      </a:lvl5pPr>
      <a:lvl6pPr marL="514350" algn="l" rtl="0" fontAlgn="base">
        <a:spcBef>
          <a:spcPct val="0"/>
        </a:spcBef>
        <a:spcAft>
          <a:spcPct val="0"/>
        </a:spcAft>
        <a:defRPr sz="4950" u="sng">
          <a:solidFill>
            <a:srgbClr val="DE8400"/>
          </a:solidFill>
          <a:latin typeface="Verdana" pitchFamily="34" charset="0"/>
        </a:defRPr>
      </a:lvl6pPr>
      <a:lvl7pPr marL="1028700" algn="l" rtl="0" fontAlgn="base">
        <a:spcBef>
          <a:spcPct val="0"/>
        </a:spcBef>
        <a:spcAft>
          <a:spcPct val="0"/>
        </a:spcAft>
        <a:defRPr sz="4950" u="sng">
          <a:solidFill>
            <a:srgbClr val="DE8400"/>
          </a:solidFill>
          <a:latin typeface="Verdana" pitchFamily="34" charset="0"/>
        </a:defRPr>
      </a:lvl7pPr>
      <a:lvl8pPr marL="1543050" algn="l" rtl="0" fontAlgn="base">
        <a:spcBef>
          <a:spcPct val="0"/>
        </a:spcBef>
        <a:spcAft>
          <a:spcPct val="0"/>
        </a:spcAft>
        <a:defRPr sz="4950" u="sng">
          <a:solidFill>
            <a:srgbClr val="DE8400"/>
          </a:solidFill>
          <a:latin typeface="Verdana" pitchFamily="34" charset="0"/>
        </a:defRPr>
      </a:lvl8pPr>
      <a:lvl9pPr marL="2057400" algn="l" rtl="0" fontAlgn="base">
        <a:spcBef>
          <a:spcPct val="0"/>
        </a:spcBef>
        <a:spcAft>
          <a:spcPct val="0"/>
        </a:spcAft>
        <a:defRPr sz="4950" u="sng">
          <a:solidFill>
            <a:srgbClr val="DE8400"/>
          </a:solidFill>
          <a:latin typeface="Verdana" pitchFamily="34" charset="0"/>
        </a:defRPr>
      </a:lvl9pPr>
    </p:titleStyle>
    <p:bodyStyle>
      <a:lvl1pPr marL="385763" indent="-38576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31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emf"/><Relationship Id="rId7" Type="http://schemas.openxmlformats.org/officeDocument/2006/relationships/image" Target="../media/image10.JP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emf"/><Relationship Id="rId9"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hillelwayne.com/projects/" TargetMode="External"/><Relationship Id="rId4" Type="http://schemas.openxmlformats.org/officeDocument/2006/relationships/hyperlink" Target="https://www.hillelwayne.com/tags/formal-method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cognitect.com/blog/2011/11/15/documenting-architecture-decisions" TargetMode="External"/><Relationship Id="rId2" Type="http://schemas.openxmlformats.org/officeDocument/2006/relationships/hyperlink" Target="http://thinkrelevance.com/blog/2011/11/15/documenting-architecture-decisions" TargetMode="External"/><Relationship Id="rId1" Type="http://schemas.openxmlformats.org/officeDocument/2006/relationships/slideLayout" Target="../slideLayouts/slideLayout2.xml"/><Relationship Id="rId5" Type="http://schemas.openxmlformats.org/officeDocument/2006/relationships/hyperlink" Target="https://github.com/ArchitectingSoftware/CS575-SoftwareDesign/tree/master/Lectures/Architecture-Documentation-Demo/doc" TargetMode="Externa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ArchitectingSoftware/SE577-SoftwareArchitecture/blob/main/lectures/visualising-software-architecture-with-the-c4-model.pdf"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1181100" y="1075135"/>
            <a:ext cx="9886950" cy="3295133"/>
          </a:xfrm>
          <a:extLst>
            <a:ext uri="{91240B29-F687-4f45-9708-019B960494DF}">
              <a14:hiddenLine xmlns:a14="http://schemas.microsoft.com/office/drawing/2010/main" xmlns="" w="12700">
                <a:solidFill>
                  <a:schemeClr val="tx1"/>
                </a:solidFill>
                <a:miter lim="800000"/>
                <a:headEnd/>
                <a:tailEnd/>
              </a14:hiddenLine>
            </a:ext>
          </a:extLst>
        </p:spPr>
        <p:txBody>
          <a:bodyPr vert="horz" wrap="square" lIns="71438" tIns="28575" rIns="71438" bIns="28575" numCol="1" anchor="t" anchorCtr="0" compatLnSpc="1">
            <a:prstTxWarp prst="textNoShape">
              <a:avLst/>
            </a:prstTxWarp>
            <a:spAutoFit/>
          </a:bodyPr>
          <a:lstStyle/>
          <a:p>
            <a:pPr algn="ctr" eaLnBrk="1" hangingPunct="1">
              <a:defRPr/>
            </a:pPr>
            <a:r>
              <a:rPr lang="en-US" altLang="en-US" b="1" dirty="0"/>
              <a:t>SE 577</a:t>
            </a:r>
            <a:br>
              <a:rPr lang="en-US" altLang="en-US" b="1" dirty="0"/>
            </a:br>
            <a:r>
              <a:rPr lang="en-US" altLang="en-US" b="1" dirty="0"/>
              <a:t>Software Architecture</a:t>
            </a:r>
            <a:br>
              <a:rPr lang="en-US" altLang="en-US" sz="2025" b="1" dirty="0">
                <a:effectLst/>
              </a:rPr>
            </a:br>
            <a:br>
              <a:rPr lang="en-US" altLang="en-US" b="1" dirty="0"/>
            </a:br>
            <a:br>
              <a:rPr lang="en-US" altLang="en-US" b="1" dirty="0"/>
            </a:br>
            <a:r>
              <a:rPr lang="en-US" altLang="en-US" b="1" dirty="0">
                <a:solidFill>
                  <a:srgbClr val="0070C0"/>
                </a:solidFill>
              </a:rPr>
              <a:t>Architectural Modeling</a:t>
            </a:r>
            <a:br>
              <a:rPr lang="en-US" altLang="en-US" b="1" dirty="0">
                <a:solidFill>
                  <a:srgbClr val="0070C0"/>
                </a:solidFill>
              </a:rPr>
            </a:br>
            <a:r>
              <a:rPr lang="en-US" altLang="en-US" sz="2700" dirty="0">
                <a:solidFill>
                  <a:srgbClr val="0070C0"/>
                </a:solidFill>
                <a:effectLst/>
              </a:rPr>
              <a:t> </a:t>
            </a:r>
            <a:endParaRPr lang="en-US" altLang="en-US" sz="2025"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10</a:t>
            </a:fld>
            <a:endParaRPr lang="en-US"/>
          </a:p>
        </p:txBody>
      </p:sp>
      <p:sp>
        <p:nvSpPr>
          <p:cNvPr id="680962" name="Rectangle 2"/>
          <p:cNvSpPr>
            <a:spLocks noGrp="1" noChangeArrowheads="1"/>
          </p:cNvSpPr>
          <p:nvPr>
            <p:ph type="title"/>
          </p:nvPr>
        </p:nvSpPr>
        <p:spPr/>
        <p:txBody>
          <a:bodyPr/>
          <a:lstStyle/>
          <a:p>
            <a:r>
              <a:rPr lang="en-US" dirty="0"/>
              <a:t>Modeling the different views – Static and Dynamic</a:t>
            </a:r>
          </a:p>
        </p:txBody>
      </p:sp>
      <p:sp>
        <p:nvSpPr>
          <p:cNvPr id="680963" name="Rectangle 3" descr="Rectangle: Click to edit Master text styles&#10;Second level&#10;Third level&#10;Fourth level&#10;Fifth level"/>
          <p:cNvSpPr>
            <a:spLocks noGrp="1" noChangeArrowheads="1"/>
          </p:cNvSpPr>
          <p:nvPr>
            <p:ph type="body" idx="1"/>
          </p:nvPr>
        </p:nvSpPr>
        <p:spPr>
          <a:xfrm>
            <a:off x="950976" y="1524000"/>
            <a:ext cx="10094976" cy="4114800"/>
          </a:xfrm>
        </p:spPr>
        <p:txBody>
          <a:bodyPr/>
          <a:lstStyle/>
          <a:p>
            <a:r>
              <a:rPr lang="en-US" sz="2400" dirty="0"/>
              <a:t>Static models describe the structure of the system</a:t>
            </a:r>
          </a:p>
          <a:p>
            <a:pPr lvl="1"/>
            <a:r>
              <a:rPr lang="en-US" sz="2000" dirty="0"/>
              <a:t>These structures generally do not change over time</a:t>
            </a:r>
          </a:p>
          <a:p>
            <a:pPr lvl="1"/>
            <a:r>
              <a:rPr lang="en-US" sz="2000" dirty="0"/>
              <a:t>Capture the topology of the system components:</a:t>
            </a:r>
          </a:p>
          <a:p>
            <a:pPr lvl="2"/>
            <a:r>
              <a:rPr lang="en-US" sz="1600" dirty="0"/>
              <a:t>can be software component relations – uses/inherits</a:t>
            </a:r>
          </a:p>
          <a:p>
            <a:pPr lvl="2"/>
            <a:r>
              <a:rPr lang="en-US" sz="1600" dirty="0"/>
              <a:t>Can be runtime component relations – sends message to over HTTP</a:t>
            </a:r>
          </a:p>
          <a:p>
            <a:pPr lvl="2"/>
            <a:r>
              <a:rPr lang="en-US" sz="1600" dirty="0"/>
              <a:t>Can be deployment component relation – this software is deployed to this server…</a:t>
            </a:r>
          </a:p>
          <a:p>
            <a:r>
              <a:rPr lang="en-US" sz="2400" dirty="0"/>
              <a:t>Dynamic models capture the behavior of the system during runtime</a:t>
            </a:r>
          </a:p>
          <a:p>
            <a:pPr lvl="1"/>
            <a:r>
              <a:rPr lang="en-US" sz="2000" dirty="0"/>
              <a:t>The important thing to capture is change is being managed over time</a:t>
            </a:r>
          </a:p>
          <a:p>
            <a:pPr lvl="1"/>
            <a:r>
              <a:rPr lang="en-US" sz="2000" dirty="0"/>
              <a:t>State of the components</a:t>
            </a:r>
          </a:p>
          <a:p>
            <a:pPr lvl="1"/>
            <a:r>
              <a:rPr lang="en-US" sz="2000" dirty="0"/>
              <a:t>Data flow over the connectors</a:t>
            </a:r>
          </a:p>
          <a:p>
            <a:pPr lvl="1"/>
            <a:endParaRPr lang="en-US" sz="2000" dirty="0"/>
          </a:p>
        </p:txBody>
      </p:sp>
    </p:spTree>
    <p:extLst>
      <p:ext uri="{BB962C8B-B14F-4D97-AF65-F5344CB8AC3E}">
        <p14:creationId xmlns:p14="http://schemas.microsoft.com/office/powerpoint/2010/main" val="413256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11</a:t>
            </a:fld>
            <a:endParaRPr lang="en-US"/>
          </a:p>
        </p:txBody>
      </p:sp>
      <p:sp>
        <p:nvSpPr>
          <p:cNvPr id="680962" name="Rectangle 2"/>
          <p:cNvSpPr>
            <a:spLocks noGrp="1" noChangeArrowheads="1"/>
          </p:cNvSpPr>
          <p:nvPr>
            <p:ph type="title"/>
          </p:nvPr>
        </p:nvSpPr>
        <p:spPr/>
        <p:txBody>
          <a:bodyPr/>
          <a:lstStyle/>
          <a:p>
            <a:r>
              <a:rPr lang="en-US" dirty="0"/>
              <a:t>Static Model View (Example: </a:t>
            </a:r>
            <a:r>
              <a:rPr lang="en-US" dirty="0" err="1"/>
              <a:t>oAuth</a:t>
            </a:r>
            <a:r>
              <a:rPr lang="en-US" dirty="0"/>
              <a:t>)</a:t>
            </a:r>
          </a:p>
        </p:txBody>
      </p:sp>
      <p:pic>
        <p:nvPicPr>
          <p:cNvPr id="9" name="Picture 8" descr="oAuthSturctur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13000" y="1689100"/>
            <a:ext cx="7353300" cy="3479800"/>
          </a:xfrm>
          <a:prstGeom prst="rect">
            <a:avLst/>
          </a:prstGeom>
        </p:spPr>
      </p:pic>
      <p:sp>
        <p:nvSpPr>
          <p:cNvPr id="12" name="TextBox 11"/>
          <p:cNvSpPr txBox="1"/>
          <p:nvPr/>
        </p:nvSpPr>
        <p:spPr>
          <a:xfrm>
            <a:off x="1981200" y="5341203"/>
            <a:ext cx="8305800" cy="647870"/>
          </a:xfrm>
          <a:prstGeom prst="rect">
            <a:avLst/>
          </a:prstGeom>
          <a:noFill/>
        </p:spPr>
        <p:txBody>
          <a:bodyPr wrap="square" rtlCol="0">
            <a:spAutoFit/>
          </a:bodyPr>
          <a:lstStyle/>
          <a:p>
            <a:r>
              <a:rPr lang="en-US" sz="2000" b="0" dirty="0"/>
              <a:t>Is this view useful to discuss the components associated with managing the </a:t>
            </a:r>
            <a:r>
              <a:rPr lang="en-US" sz="2000" b="0" dirty="0" err="1"/>
              <a:t>oAuth</a:t>
            </a:r>
            <a:r>
              <a:rPr lang="en-US" sz="2000" b="0" dirty="0"/>
              <a:t> protocol (functional and non-functional)?</a:t>
            </a:r>
          </a:p>
        </p:txBody>
      </p:sp>
    </p:spTree>
    <p:extLst>
      <p:ext uri="{BB962C8B-B14F-4D97-AF65-F5344CB8AC3E}">
        <p14:creationId xmlns:p14="http://schemas.microsoft.com/office/powerpoint/2010/main" val="139595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12</a:t>
            </a:fld>
            <a:endParaRPr lang="en-US"/>
          </a:p>
        </p:txBody>
      </p:sp>
      <p:pic>
        <p:nvPicPr>
          <p:cNvPr id="5" name="Picture 4"/>
          <p:cNvPicPr>
            <a:picLocks noChangeAspect="1"/>
          </p:cNvPicPr>
          <p:nvPr/>
        </p:nvPicPr>
        <p:blipFill>
          <a:blip r:embed="rId2"/>
          <a:stretch>
            <a:fillRect/>
          </a:stretch>
        </p:blipFill>
        <p:spPr>
          <a:xfrm>
            <a:off x="2438400" y="1234569"/>
            <a:ext cx="7086600" cy="4495800"/>
          </a:xfrm>
          <a:prstGeom prst="rect">
            <a:avLst/>
          </a:prstGeom>
        </p:spPr>
      </p:pic>
      <p:sp>
        <p:nvSpPr>
          <p:cNvPr id="9" name="TextBox 8"/>
          <p:cNvSpPr txBox="1"/>
          <p:nvPr/>
        </p:nvSpPr>
        <p:spPr>
          <a:xfrm>
            <a:off x="1905000" y="5708283"/>
            <a:ext cx="8305800" cy="647870"/>
          </a:xfrm>
          <a:prstGeom prst="rect">
            <a:avLst/>
          </a:prstGeom>
          <a:noFill/>
        </p:spPr>
        <p:txBody>
          <a:bodyPr wrap="square" rtlCol="0">
            <a:spAutoFit/>
          </a:bodyPr>
          <a:lstStyle/>
          <a:p>
            <a:r>
              <a:rPr lang="en-US" sz="2000" dirty="0"/>
              <a:t>Is this view useful to discuss how the components implementing the </a:t>
            </a:r>
            <a:r>
              <a:rPr lang="en-US" sz="2000" dirty="0" err="1"/>
              <a:t>oAuth</a:t>
            </a:r>
            <a:r>
              <a:rPr lang="en-US" sz="2000" dirty="0"/>
              <a:t> protocol work together?</a:t>
            </a:r>
          </a:p>
        </p:txBody>
      </p:sp>
      <p:sp>
        <p:nvSpPr>
          <p:cNvPr id="6" name="Rectangle 2">
            <a:extLst>
              <a:ext uri="{FF2B5EF4-FFF2-40B4-BE49-F238E27FC236}">
                <a16:creationId xmlns:a16="http://schemas.microsoft.com/office/drawing/2014/main" id="{05E75357-0EF9-BE2E-2147-8F201268EC57}"/>
              </a:ext>
            </a:extLst>
          </p:cNvPr>
          <p:cNvSpPr>
            <a:spLocks noGrp="1" noChangeArrowheads="1"/>
          </p:cNvSpPr>
          <p:nvPr>
            <p:ph type="title"/>
          </p:nvPr>
        </p:nvSpPr>
        <p:spPr>
          <a:xfrm>
            <a:off x="609600" y="275035"/>
            <a:ext cx="10972800" cy="698948"/>
          </a:xfrm>
        </p:spPr>
        <p:txBody>
          <a:bodyPr/>
          <a:lstStyle/>
          <a:p>
            <a:r>
              <a:rPr lang="en-US" dirty="0"/>
              <a:t>Dynamic Model View (Example: </a:t>
            </a:r>
            <a:r>
              <a:rPr lang="en-US" dirty="0" err="1"/>
              <a:t>oAuth</a:t>
            </a:r>
            <a:r>
              <a:rPr lang="en-US" dirty="0"/>
              <a:t>)</a:t>
            </a:r>
          </a:p>
        </p:txBody>
      </p:sp>
    </p:spTree>
    <p:extLst>
      <p:ext uri="{BB962C8B-B14F-4D97-AF65-F5344CB8AC3E}">
        <p14:creationId xmlns:p14="http://schemas.microsoft.com/office/powerpoint/2010/main" val="380835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13</a:t>
            </a:fld>
            <a:endParaRPr lang="en-US"/>
          </a:p>
        </p:txBody>
      </p:sp>
      <p:sp>
        <p:nvSpPr>
          <p:cNvPr id="680962" name="Rectangle 2"/>
          <p:cNvSpPr>
            <a:spLocks noGrp="1" noChangeArrowheads="1"/>
          </p:cNvSpPr>
          <p:nvPr>
            <p:ph type="title"/>
          </p:nvPr>
        </p:nvSpPr>
        <p:spPr>
          <a:xfrm>
            <a:off x="402336" y="304800"/>
            <a:ext cx="10704576" cy="1143000"/>
          </a:xfrm>
        </p:spPr>
        <p:txBody>
          <a:bodyPr/>
          <a:lstStyle/>
          <a:p>
            <a:r>
              <a:rPr lang="en-US" dirty="0"/>
              <a:t>Possible problems using multiple views to model software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553232" y="1447800"/>
            <a:ext cx="10704576" cy="4423721"/>
          </a:xfrm>
        </p:spPr>
        <p:txBody>
          <a:bodyPr/>
          <a:lstStyle/>
          <a:p>
            <a:r>
              <a:rPr lang="en-US" sz="2400" dirty="0"/>
              <a:t>Modeling a realistic software architecture using a single view is not practical</a:t>
            </a:r>
          </a:p>
          <a:p>
            <a:pPr lvl="1"/>
            <a:r>
              <a:rPr lang="en-US" sz="2000" dirty="0"/>
              <a:t>Too complex</a:t>
            </a:r>
          </a:p>
          <a:p>
            <a:pPr lvl="1"/>
            <a:r>
              <a:rPr lang="en-US" sz="2000" dirty="0"/>
              <a:t>Different concerns that don</a:t>
            </a:r>
            <a:r>
              <a:rPr lang="fr-FR" sz="2000" dirty="0"/>
              <a:t>’</a:t>
            </a:r>
            <a:r>
              <a:rPr lang="en-US" sz="2000" dirty="0"/>
              <a:t>t belong together – static, dynamic, deployment </a:t>
            </a:r>
          </a:p>
          <a:p>
            <a:r>
              <a:rPr lang="en-US" sz="2400" dirty="0"/>
              <a:t>Key challenge is to ensure that all the different views are consistent</a:t>
            </a:r>
          </a:p>
          <a:p>
            <a:pPr lvl="1"/>
            <a:r>
              <a:rPr lang="en-US" sz="2000" dirty="0"/>
              <a:t>Might be hard to find these issues</a:t>
            </a:r>
          </a:p>
          <a:p>
            <a:pPr lvl="2"/>
            <a:r>
              <a:rPr lang="en-US" sz="1600" b="1" dirty="0"/>
              <a:t>Direct</a:t>
            </a:r>
            <a:r>
              <a:rPr lang="en-US" sz="1600" dirty="0"/>
              <a:t> – one diagram states two servers, another states three servers</a:t>
            </a:r>
          </a:p>
          <a:p>
            <a:pPr lvl="2"/>
            <a:r>
              <a:rPr lang="en-US" sz="1600" b="1" dirty="0"/>
              <a:t>Indirect</a:t>
            </a:r>
            <a:r>
              <a:rPr lang="en-US" sz="1600" dirty="0"/>
              <a:t> – one view is at a higher level than another and the refinement introduced inconsistencies </a:t>
            </a:r>
          </a:p>
          <a:p>
            <a:pPr lvl="2"/>
            <a:r>
              <a:rPr lang="en-US" sz="1600" b="1" dirty="0"/>
              <a:t>Structure </a:t>
            </a:r>
            <a:r>
              <a:rPr lang="en-US" sz="1600" b="1" dirty="0" err="1"/>
              <a:t>vs</a:t>
            </a:r>
            <a:r>
              <a:rPr lang="en-US" sz="1600" b="1" dirty="0"/>
              <a:t> Dynamic </a:t>
            </a:r>
            <a:r>
              <a:rPr lang="en-US" sz="1600" dirty="0"/>
              <a:t>– structures don</a:t>
            </a:r>
            <a:r>
              <a:rPr lang="fr-FR" sz="1600" dirty="0"/>
              <a:t>’</a:t>
            </a:r>
            <a:r>
              <a:rPr lang="en-US" sz="1600" dirty="0"/>
              <a:t>t support dynamic requirements</a:t>
            </a:r>
          </a:p>
          <a:p>
            <a:pPr lvl="2"/>
            <a:r>
              <a:rPr lang="en-US" sz="1600" b="1" dirty="0"/>
              <a:t>Functional </a:t>
            </a:r>
            <a:r>
              <a:rPr lang="en-US" sz="1600" b="1" dirty="0" err="1"/>
              <a:t>vs</a:t>
            </a:r>
            <a:r>
              <a:rPr lang="en-US" sz="1600" b="1" dirty="0"/>
              <a:t> Non-Functional </a:t>
            </a:r>
            <a:r>
              <a:rPr lang="en-US" sz="1600" dirty="0"/>
              <a:t>– The structure does not support the non-functional requirements</a:t>
            </a:r>
          </a:p>
        </p:txBody>
      </p:sp>
    </p:spTree>
    <p:extLst>
      <p:ext uri="{BB962C8B-B14F-4D97-AF65-F5344CB8AC3E}">
        <p14:creationId xmlns:p14="http://schemas.microsoft.com/office/powerpoint/2010/main" val="215533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14</a:t>
            </a:fld>
            <a:endParaRPr lang="en-US"/>
          </a:p>
        </p:txBody>
      </p:sp>
      <p:sp>
        <p:nvSpPr>
          <p:cNvPr id="680962" name="Rectangle 2"/>
          <p:cNvSpPr>
            <a:spLocks noGrp="1" noChangeArrowheads="1"/>
          </p:cNvSpPr>
          <p:nvPr>
            <p:ph type="title"/>
          </p:nvPr>
        </p:nvSpPr>
        <p:spPr>
          <a:xfrm>
            <a:off x="231648" y="135730"/>
            <a:ext cx="8985504" cy="1143000"/>
          </a:xfrm>
        </p:spPr>
        <p:txBody>
          <a:bodyPr/>
          <a:lstStyle/>
          <a:p>
            <a:r>
              <a:rPr lang="en-US" dirty="0"/>
              <a:t>Modeling (Documentation) Objectives</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600200"/>
            <a:ext cx="10253472" cy="4114800"/>
          </a:xfrm>
        </p:spPr>
        <p:txBody>
          <a:bodyPr/>
          <a:lstStyle/>
          <a:p>
            <a:r>
              <a:rPr lang="en-US" dirty="0"/>
              <a:t>Useful now, represents the best knowledge of key architecture and design decisions</a:t>
            </a:r>
          </a:p>
          <a:p>
            <a:r>
              <a:rPr lang="en-US" dirty="0"/>
              <a:t>Is contextual to the key problems or design decisions that need to be made</a:t>
            </a:r>
          </a:p>
          <a:p>
            <a:r>
              <a:rPr lang="en-US" dirty="0"/>
              <a:t>Is appropriate to a targeted stakeholder</a:t>
            </a:r>
          </a:p>
          <a:p>
            <a:r>
              <a:rPr lang="en-US" dirty="0"/>
              <a:t>Longer term, captures key decisions made that are useful for maintenance </a:t>
            </a:r>
          </a:p>
          <a:p>
            <a:r>
              <a:rPr lang="en-US" dirty="0"/>
              <a:t>As little as possible, documentation requires maintenance</a:t>
            </a:r>
          </a:p>
          <a:p>
            <a:pPr marL="0" indent="0">
              <a:buNone/>
            </a:pPr>
            <a:endParaRPr lang="en-US" dirty="0"/>
          </a:p>
        </p:txBody>
      </p:sp>
    </p:spTree>
    <p:extLst>
      <p:ext uri="{BB962C8B-B14F-4D97-AF65-F5344CB8AC3E}">
        <p14:creationId xmlns:p14="http://schemas.microsoft.com/office/powerpoint/2010/main" val="145218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15</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060704" y="2508504"/>
            <a:ext cx="9729216" cy="3200400"/>
          </a:xfrm>
        </p:spPr>
        <p:txBody>
          <a:bodyPr/>
          <a:lstStyle/>
          <a:p>
            <a:pPr>
              <a:lnSpc>
                <a:spcPct val="90000"/>
              </a:lnSpc>
            </a:pPr>
            <a:r>
              <a:rPr lang="en-US" sz="2000" b="1" dirty="0"/>
              <a:t>Components</a:t>
            </a:r>
            <a:r>
              <a:rPr lang="en-US" sz="2000" dirty="0"/>
              <a:t> – hierarchical description of the major subsystems</a:t>
            </a:r>
          </a:p>
          <a:p>
            <a:pPr>
              <a:lnSpc>
                <a:spcPct val="90000"/>
              </a:lnSpc>
            </a:pPr>
            <a:r>
              <a:rPr lang="en-US" sz="2000" b="1" dirty="0"/>
              <a:t>Connectors</a:t>
            </a:r>
            <a:r>
              <a:rPr lang="en-US" sz="2000" dirty="0"/>
              <a:t> – connections between the components</a:t>
            </a:r>
          </a:p>
          <a:p>
            <a:pPr>
              <a:lnSpc>
                <a:spcPct val="90000"/>
              </a:lnSpc>
            </a:pPr>
            <a:r>
              <a:rPr lang="en-US" sz="2000" b="1" dirty="0"/>
              <a:t>Interfaces </a:t>
            </a:r>
            <a:r>
              <a:rPr lang="en-US" sz="2000" dirty="0"/>
              <a:t>– the protocols governing the connectors, or the properties managed by the clients </a:t>
            </a:r>
          </a:p>
          <a:p>
            <a:pPr>
              <a:lnSpc>
                <a:spcPct val="90000"/>
              </a:lnSpc>
            </a:pPr>
            <a:r>
              <a:rPr lang="en-US" sz="2000" b="1" dirty="0"/>
              <a:t>Patterns and Styles </a:t>
            </a:r>
            <a:r>
              <a:rPr lang="en-US" sz="2000" dirty="0"/>
              <a:t>– are there any interesting patterns or styles used in the architecture that should be documented?</a:t>
            </a:r>
          </a:p>
          <a:p>
            <a:pPr>
              <a:lnSpc>
                <a:spcPct val="90000"/>
              </a:lnSpc>
            </a:pPr>
            <a:r>
              <a:rPr lang="en-US" sz="2000" b="1" dirty="0"/>
              <a:t>Rationale</a:t>
            </a:r>
            <a:r>
              <a:rPr lang="en-US" sz="2000" dirty="0"/>
              <a:t> – reasoning behind decisions of the aspects we chose to model – are they important to stakeholders?  are they critical to the understanding of the system?</a:t>
            </a:r>
          </a:p>
          <a:p>
            <a:pPr>
              <a:lnSpc>
                <a:spcPct val="90000"/>
              </a:lnSpc>
            </a:pPr>
            <a:r>
              <a:rPr lang="en-US" sz="2000" b="1" dirty="0"/>
              <a:t>Constraints </a:t>
            </a:r>
            <a:r>
              <a:rPr lang="en-US" sz="2000" dirty="0"/>
              <a:t>– what dependencies don</a:t>
            </a:r>
            <a:r>
              <a:rPr lang="fr-FR" sz="2000" dirty="0"/>
              <a:t>’</a:t>
            </a:r>
            <a:r>
              <a:rPr lang="en-US" sz="2000" dirty="0"/>
              <a:t>t we want to have in the solution</a:t>
            </a:r>
          </a:p>
        </p:txBody>
      </p:sp>
      <p:sp>
        <p:nvSpPr>
          <p:cNvPr id="470020" name="Text Box 4"/>
          <p:cNvSpPr txBox="1">
            <a:spLocks noChangeArrowheads="1"/>
          </p:cNvSpPr>
          <p:nvPr/>
        </p:nvSpPr>
        <p:spPr bwMode="auto">
          <a:xfrm>
            <a:off x="804672" y="1524001"/>
            <a:ext cx="10460736" cy="757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400" b="0" dirty="0">
                <a:latin typeface="+mn-lt"/>
              </a:rPr>
              <a:t>The hardest part of reconstructing an architecture is selecting what needs to be modeled …</a:t>
            </a:r>
          </a:p>
        </p:txBody>
      </p:sp>
    </p:spTree>
    <p:extLst>
      <p:ext uri="{BB962C8B-B14F-4D97-AF65-F5344CB8AC3E}">
        <p14:creationId xmlns:p14="http://schemas.microsoft.com/office/powerpoint/2010/main" val="419967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16</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377696" y="2499360"/>
            <a:ext cx="9061704" cy="3200400"/>
          </a:xfrm>
        </p:spPr>
        <p:txBody>
          <a:bodyPr/>
          <a:lstStyle/>
          <a:p>
            <a:pPr>
              <a:lnSpc>
                <a:spcPct val="90000"/>
              </a:lnSpc>
            </a:pPr>
            <a:r>
              <a:rPr lang="en-US" sz="2800" dirty="0"/>
              <a:t>Static aspects are things that do not change</a:t>
            </a:r>
            <a:br>
              <a:rPr lang="en-US" sz="2800" dirty="0"/>
            </a:br>
            <a:r>
              <a:rPr lang="en-US" sz="2800" dirty="0"/>
              <a:t>as the system runs, and</a:t>
            </a:r>
          </a:p>
          <a:p>
            <a:pPr>
              <a:lnSpc>
                <a:spcPct val="90000"/>
              </a:lnSpc>
            </a:pPr>
            <a:r>
              <a:rPr lang="en-US" sz="2800" dirty="0"/>
              <a:t>Dynamic aspects are things that do change, manage important state, or are sequence dependent</a:t>
            </a:r>
          </a:p>
          <a:p>
            <a:pPr>
              <a:lnSpc>
                <a:spcPct val="90000"/>
              </a:lnSpc>
            </a:pPr>
            <a:r>
              <a:rPr lang="en-US" sz="2800" dirty="0"/>
              <a:t>Platform aspects are things where the runtime or deployment decisions play an important part of the architecture – load balancers, proxy servers, etc. </a:t>
            </a:r>
          </a:p>
        </p:txBody>
      </p:sp>
      <p:sp>
        <p:nvSpPr>
          <p:cNvPr id="470020" name="Text Box 4"/>
          <p:cNvSpPr txBox="1">
            <a:spLocks noChangeArrowheads="1"/>
          </p:cNvSpPr>
          <p:nvPr/>
        </p:nvSpPr>
        <p:spPr bwMode="auto">
          <a:xfrm>
            <a:off x="780288" y="1436716"/>
            <a:ext cx="9814560" cy="87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800" b="1" dirty="0"/>
              <a:t>Think about </a:t>
            </a:r>
            <a:r>
              <a:rPr lang="en-US" sz="2800" b="1" dirty="0">
                <a:latin typeface="+mn-lt"/>
              </a:rPr>
              <a:t>what</a:t>
            </a:r>
            <a:r>
              <a:rPr lang="en-US" sz="2800" b="1" dirty="0"/>
              <a:t> is important to show to  promote an understanding of the architecture…</a:t>
            </a:r>
          </a:p>
        </p:txBody>
      </p:sp>
    </p:spTree>
    <p:extLst>
      <p:ext uri="{BB962C8B-B14F-4D97-AF65-F5344CB8AC3E}">
        <p14:creationId xmlns:p14="http://schemas.microsoft.com/office/powerpoint/2010/main" val="68434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17</a:t>
            </a:fld>
            <a:endParaRPr lang="en-US"/>
          </a:p>
        </p:txBody>
      </p:sp>
      <p:sp>
        <p:nvSpPr>
          <p:cNvPr id="470018" name="Rectangle 2"/>
          <p:cNvSpPr>
            <a:spLocks noGrp="1" noChangeArrowheads="1"/>
          </p:cNvSpPr>
          <p:nvPr>
            <p:ph type="title"/>
          </p:nvPr>
        </p:nvSpPr>
        <p:spPr/>
        <p:txBody>
          <a:bodyPr/>
          <a:lstStyle/>
          <a:p>
            <a:r>
              <a:rPr lang="en-US" dirty="0"/>
              <a:t>What about redocumenting existing systems from the source code</a:t>
            </a:r>
          </a:p>
        </p:txBody>
      </p:sp>
      <p:sp>
        <p:nvSpPr>
          <p:cNvPr id="470019" name="Rectangle 3" descr="Rectangle: Click to edit Master text styles&#10;Second level&#10;Third level&#10;Fourth level&#10;Fifth level"/>
          <p:cNvSpPr>
            <a:spLocks noGrp="1" noChangeArrowheads="1"/>
          </p:cNvSpPr>
          <p:nvPr>
            <p:ph type="body" idx="1"/>
          </p:nvPr>
        </p:nvSpPr>
        <p:spPr>
          <a:xfrm>
            <a:off x="165264" y="1828800"/>
            <a:ext cx="6057406" cy="3200400"/>
          </a:xfrm>
        </p:spPr>
        <p:txBody>
          <a:bodyPr/>
          <a:lstStyle/>
          <a:p>
            <a:pPr>
              <a:lnSpc>
                <a:spcPct val="90000"/>
              </a:lnSpc>
            </a:pPr>
            <a:r>
              <a:rPr lang="en-US" sz="2400" dirty="0"/>
              <a:t>Look at the code</a:t>
            </a:r>
          </a:p>
          <a:p>
            <a:pPr lvl="1">
              <a:lnSpc>
                <a:spcPct val="90000"/>
              </a:lnSpc>
            </a:pPr>
            <a:r>
              <a:rPr lang="en-US" sz="2000" dirty="0"/>
              <a:t>Source code analysis tools</a:t>
            </a:r>
          </a:p>
          <a:p>
            <a:pPr lvl="1">
              <a:lnSpc>
                <a:spcPct val="90000"/>
              </a:lnSpc>
            </a:pPr>
            <a:r>
              <a:rPr lang="en-US" sz="2000" dirty="0"/>
              <a:t>Class/package structure</a:t>
            </a:r>
          </a:p>
          <a:p>
            <a:pPr lvl="1">
              <a:lnSpc>
                <a:spcPct val="90000"/>
              </a:lnSpc>
            </a:pPr>
            <a:r>
              <a:rPr lang="en-US" sz="2000" dirty="0"/>
              <a:t>Build / configuration management information</a:t>
            </a:r>
          </a:p>
          <a:p>
            <a:pPr lvl="1">
              <a:lnSpc>
                <a:spcPct val="90000"/>
              </a:lnSpc>
            </a:pPr>
            <a:r>
              <a:rPr lang="en-US" sz="2000" dirty="0"/>
              <a:t>Test cases – what is being tested – that must be important</a:t>
            </a:r>
          </a:p>
          <a:p>
            <a:pPr lvl="1">
              <a:lnSpc>
                <a:spcPct val="90000"/>
              </a:lnSpc>
            </a:pPr>
            <a:r>
              <a:rPr lang="en-US" sz="2000" dirty="0"/>
              <a:t>Directory structures</a:t>
            </a:r>
          </a:p>
          <a:p>
            <a:pPr lvl="1">
              <a:lnSpc>
                <a:spcPct val="90000"/>
              </a:lnSpc>
            </a:pPr>
            <a:r>
              <a:rPr lang="en-US" sz="2000" dirty="0"/>
              <a:t>Naming conventions</a:t>
            </a:r>
          </a:p>
        </p:txBody>
      </p:sp>
      <p:sp>
        <p:nvSpPr>
          <p:cNvPr id="470020" name="Text Box 4"/>
          <p:cNvSpPr txBox="1">
            <a:spLocks noChangeArrowheads="1"/>
          </p:cNvSpPr>
          <p:nvPr/>
        </p:nvSpPr>
        <p:spPr bwMode="auto">
          <a:xfrm>
            <a:off x="3293424" y="1294416"/>
            <a:ext cx="5339923"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dirty="0"/>
              <a:t>How do we find things that we want to model…</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F41FA45A-6D23-9696-B1FE-57C87AD7BD0C}"/>
              </a:ext>
            </a:extLst>
          </p:cNvPr>
          <p:cNvSpPr txBox="1">
            <a:spLocks noChangeArrowheads="1"/>
          </p:cNvSpPr>
          <p:nvPr/>
        </p:nvSpPr>
        <p:spPr bwMode="auto">
          <a:xfrm>
            <a:off x="6222670" y="1828800"/>
            <a:ext cx="5430984"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90000"/>
              </a:lnSpc>
            </a:pPr>
            <a:r>
              <a:rPr lang="en-US" sz="2400" b="0" dirty="0"/>
              <a:t>What do we know about the system</a:t>
            </a:r>
          </a:p>
          <a:p>
            <a:pPr lvl="1">
              <a:lnSpc>
                <a:spcPct val="90000"/>
              </a:lnSpc>
            </a:pPr>
            <a:r>
              <a:rPr lang="en-US" sz="2000" b="0" dirty="0"/>
              <a:t>What are the main features</a:t>
            </a:r>
          </a:p>
          <a:p>
            <a:pPr lvl="1">
              <a:lnSpc>
                <a:spcPct val="90000"/>
              </a:lnSpc>
            </a:pPr>
            <a:r>
              <a:rPr lang="en-US" sz="2000" b="0" dirty="0"/>
              <a:t>How are they exposed to the users</a:t>
            </a:r>
          </a:p>
          <a:p>
            <a:pPr lvl="1">
              <a:lnSpc>
                <a:spcPct val="90000"/>
              </a:lnSpc>
            </a:pPr>
            <a:r>
              <a:rPr lang="en-US" sz="2000" b="0" dirty="0"/>
              <a:t>Build / configuration management information</a:t>
            </a:r>
          </a:p>
          <a:p>
            <a:pPr lvl="1">
              <a:lnSpc>
                <a:spcPct val="90000"/>
              </a:lnSpc>
            </a:pPr>
            <a:r>
              <a:rPr lang="en-US" sz="2000" b="0" dirty="0"/>
              <a:t>Test cases – what is being tested – that must be important</a:t>
            </a:r>
          </a:p>
          <a:p>
            <a:pPr lvl="1">
              <a:lnSpc>
                <a:spcPct val="90000"/>
              </a:lnSpc>
            </a:pPr>
            <a:r>
              <a:rPr lang="en-US" sz="2000" b="0" dirty="0"/>
              <a:t>Directory structures</a:t>
            </a:r>
          </a:p>
          <a:p>
            <a:pPr lvl="1">
              <a:lnSpc>
                <a:spcPct val="90000"/>
              </a:lnSpc>
            </a:pPr>
            <a:r>
              <a:rPr lang="en-US" sz="2000" b="0" dirty="0"/>
              <a:t>Naming conventions</a:t>
            </a:r>
          </a:p>
          <a:p>
            <a:pPr lvl="1">
              <a:lnSpc>
                <a:spcPct val="90000"/>
              </a:lnSpc>
            </a:pPr>
            <a:r>
              <a:rPr lang="en-US" sz="2000" b="0" dirty="0"/>
              <a:t>Non-functional aspects</a:t>
            </a:r>
          </a:p>
        </p:txBody>
      </p:sp>
    </p:spTree>
    <p:extLst>
      <p:ext uri="{BB962C8B-B14F-4D97-AF65-F5344CB8AC3E}">
        <p14:creationId xmlns:p14="http://schemas.microsoft.com/office/powerpoint/2010/main" val="319418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18</a:t>
            </a:fld>
            <a:endParaRPr lang="en-US"/>
          </a:p>
        </p:txBody>
      </p:sp>
      <p:sp>
        <p:nvSpPr>
          <p:cNvPr id="477186" name="Rectangle 2"/>
          <p:cNvSpPr>
            <a:spLocks noGrp="1" noChangeArrowheads="1"/>
          </p:cNvSpPr>
          <p:nvPr>
            <p:ph type="title"/>
          </p:nvPr>
        </p:nvSpPr>
        <p:spPr/>
        <p:txBody>
          <a:bodyPr/>
          <a:lstStyle/>
          <a:p>
            <a:r>
              <a:rPr lang="en-US" sz="3200" dirty="0"/>
              <a:t>Think about what story that you want to tell to identify important things that need to be modeled</a:t>
            </a:r>
          </a:p>
        </p:txBody>
      </p:sp>
      <p:sp>
        <p:nvSpPr>
          <p:cNvPr id="477187" name="Rectangle 3" descr="Rectangle: Click to edit Master text styles&#10;Second level&#10;Third level&#10;Fourth level&#10;Fifth level"/>
          <p:cNvSpPr>
            <a:spLocks noGrp="1" noChangeArrowheads="1"/>
          </p:cNvSpPr>
          <p:nvPr>
            <p:ph type="body" idx="1"/>
          </p:nvPr>
        </p:nvSpPr>
        <p:spPr>
          <a:xfrm>
            <a:off x="1036637" y="1484772"/>
            <a:ext cx="9595104" cy="4114800"/>
          </a:xfrm>
        </p:spPr>
        <p:txBody>
          <a:bodyPr/>
          <a:lstStyle/>
          <a:p>
            <a:r>
              <a:rPr lang="en-US" sz="2800" dirty="0"/>
              <a:t>Think about how you were taught to write stories in elementary school:</a:t>
            </a:r>
          </a:p>
          <a:p>
            <a:pPr lvl="1"/>
            <a:r>
              <a:rPr lang="en-US" sz="2200" b="1" dirty="0">
                <a:solidFill>
                  <a:srgbClr val="008000"/>
                </a:solidFill>
              </a:rPr>
              <a:t>Who?  </a:t>
            </a:r>
            <a:r>
              <a:rPr lang="en-US" sz="2200" dirty="0"/>
              <a:t>Who is your stakeholder or target audience</a:t>
            </a:r>
          </a:p>
          <a:p>
            <a:pPr lvl="1"/>
            <a:r>
              <a:rPr lang="en-US" sz="2200" b="1" dirty="0">
                <a:solidFill>
                  <a:srgbClr val="008000"/>
                </a:solidFill>
              </a:rPr>
              <a:t>What?  </a:t>
            </a:r>
            <a:r>
              <a:rPr lang="en-US" sz="2200" dirty="0"/>
              <a:t>What is the key message you are trying to get across</a:t>
            </a:r>
          </a:p>
          <a:p>
            <a:pPr lvl="1"/>
            <a:r>
              <a:rPr lang="en-US" sz="2200" b="1" dirty="0">
                <a:solidFill>
                  <a:srgbClr val="008000"/>
                </a:solidFill>
              </a:rPr>
              <a:t>Why? </a:t>
            </a:r>
            <a:r>
              <a:rPr lang="en-US" sz="2200" dirty="0"/>
              <a:t>Why is it important</a:t>
            </a:r>
          </a:p>
          <a:p>
            <a:pPr lvl="1"/>
            <a:r>
              <a:rPr lang="en-US" sz="2200" b="1" dirty="0">
                <a:solidFill>
                  <a:srgbClr val="008000"/>
                </a:solidFill>
              </a:rPr>
              <a:t>Where? </a:t>
            </a:r>
            <a:r>
              <a:rPr lang="en-US" sz="2200" dirty="0"/>
              <a:t>Where are the most important parts – think scale, security, </a:t>
            </a:r>
            <a:r>
              <a:rPr lang="en-US" sz="2200" dirty="0" err="1"/>
              <a:t>etc</a:t>
            </a:r>
            <a:endParaRPr lang="en-US" sz="2200" dirty="0"/>
          </a:p>
          <a:p>
            <a:pPr lvl="1"/>
            <a:r>
              <a:rPr lang="en-US" sz="2200" b="1" dirty="0">
                <a:solidFill>
                  <a:srgbClr val="008000"/>
                </a:solidFill>
              </a:rPr>
              <a:t>When?  </a:t>
            </a:r>
            <a:r>
              <a:rPr lang="en-US" sz="2200" dirty="0"/>
              <a:t>When do key events happen?</a:t>
            </a:r>
          </a:p>
          <a:p>
            <a:pPr lvl="1"/>
            <a:r>
              <a:rPr lang="en-US" sz="2200" b="1" dirty="0">
                <a:solidFill>
                  <a:srgbClr val="008000"/>
                </a:solidFill>
              </a:rPr>
              <a:t>How? </a:t>
            </a:r>
            <a:r>
              <a:rPr lang="en-US" sz="2200" dirty="0"/>
              <a:t>How does it work?</a:t>
            </a:r>
          </a:p>
          <a:p>
            <a:pPr lvl="1"/>
            <a:r>
              <a:rPr lang="en-US" sz="2200" b="1" dirty="0">
                <a:solidFill>
                  <a:srgbClr val="008000"/>
                </a:solidFill>
              </a:rPr>
              <a:t>How Much?  </a:t>
            </a:r>
            <a:r>
              <a:rPr lang="en-US" sz="2200" dirty="0"/>
              <a:t>How much impact does the system have on an existing landscape?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19</a:t>
            </a:fld>
            <a:endParaRPr lang="en-US"/>
          </a:p>
        </p:txBody>
      </p:sp>
      <p:sp>
        <p:nvSpPr>
          <p:cNvPr id="477186" name="Rectangle 2"/>
          <p:cNvSpPr>
            <a:spLocks noGrp="1" noChangeArrowheads="1"/>
          </p:cNvSpPr>
          <p:nvPr>
            <p:ph type="title"/>
          </p:nvPr>
        </p:nvSpPr>
        <p:spPr/>
        <p:txBody>
          <a:bodyPr/>
          <a:lstStyle/>
          <a:p>
            <a:r>
              <a:rPr lang="en-US" dirty="0"/>
              <a:t>And the outcome you want to achieve</a:t>
            </a:r>
          </a:p>
        </p:txBody>
      </p:sp>
      <p:sp>
        <p:nvSpPr>
          <p:cNvPr id="477187" name="Rectangle 3" descr="Rectangle: Click to edit Master text styles&#10;Second level&#10;Third level&#10;Fourth level&#10;Fifth level"/>
          <p:cNvSpPr>
            <a:spLocks noGrp="1" noChangeArrowheads="1"/>
          </p:cNvSpPr>
          <p:nvPr>
            <p:ph type="body" idx="1"/>
          </p:nvPr>
        </p:nvSpPr>
        <p:spPr>
          <a:xfrm>
            <a:off x="1048512" y="1600200"/>
            <a:ext cx="8933688" cy="4114800"/>
          </a:xfrm>
        </p:spPr>
        <p:txBody>
          <a:bodyPr/>
          <a:lstStyle/>
          <a:p>
            <a:r>
              <a:rPr lang="en-US" sz="2800" dirty="0"/>
              <a:t>Why do I create a Model / View:</a:t>
            </a:r>
          </a:p>
          <a:p>
            <a:pPr lvl="1"/>
            <a:r>
              <a:rPr lang="en-US" sz="2200" dirty="0"/>
              <a:t>Drive stakeholder clarity</a:t>
            </a:r>
          </a:p>
          <a:p>
            <a:pPr lvl="1"/>
            <a:r>
              <a:rPr lang="en-US" sz="2200" dirty="0"/>
              <a:t>Making quality / informed decisions</a:t>
            </a:r>
          </a:p>
          <a:p>
            <a:pPr lvl="1"/>
            <a:r>
              <a:rPr lang="en-US" sz="2200" dirty="0"/>
              <a:t>Forcing others to make decisions</a:t>
            </a:r>
          </a:p>
          <a:p>
            <a:pPr lvl="1"/>
            <a:r>
              <a:rPr lang="en-US" sz="2200" dirty="0"/>
              <a:t>Being transparent around the solution – what it is and what it is not</a:t>
            </a:r>
          </a:p>
          <a:p>
            <a:pPr lvl="1"/>
            <a:r>
              <a:rPr lang="en-US" sz="2200" dirty="0"/>
              <a:t>Being opinionated around constraints</a:t>
            </a:r>
          </a:p>
          <a:p>
            <a:pPr lvl="1"/>
            <a:r>
              <a:rPr lang="en-US" sz="2200" dirty="0"/>
              <a:t>Show alignment, and possible misalignment with enterprise or industry standards </a:t>
            </a:r>
          </a:p>
        </p:txBody>
      </p:sp>
    </p:spTree>
    <p:extLst>
      <p:ext uri="{BB962C8B-B14F-4D97-AF65-F5344CB8AC3E}">
        <p14:creationId xmlns:p14="http://schemas.microsoft.com/office/powerpoint/2010/main" val="770170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a:t>
            </a:fld>
            <a:endParaRPr lang="en-US"/>
          </a:p>
        </p:txBody>
      </p:sp>
      <p:sp>
        <p:nvSpPr>
          <p:cNvPr id="680962" name="Rectangle 2"/>
          <p:cNvSpPr>
            <a:spLocks noGrp="1" noChangeArrowheads="1"/>
          </p:cNvSpPr>
          <p:nvPr>
            <p:ph type="title"/>
          </p:nvPr>
        </p:nvSpPr>
        <p:spPr/>
        <p:txBody>
          <a:bodyPr/>
          <a:lstStyle/>
          <a:p>
            <a:r>
              <a:rPr lang="en-US" dirty="0"/>
              <a:t>Modeling is a technique used to tame complexity</a:t>
            </a:r>
          </a:p>
        </p:txBody>
      </p:sp>
      <p:sp>
        <p:nvSpPr>
          <p:cNvPr id="680963" name="Rectangle 3" descr="Rectangle: Click to edit Master text styles&#10;Second level&#10;Third level&#10;Fourth level&#10;Fifth level"/>
          <p:cNvSpPr>
            <a:spLocks noGrp="1" noChangeArrowheads="1"/>
          </p:cNvSpPr>
          <p:nvPr>
            <p:ph type="body" idx="1"/>
          </p:nvPr>
        </p:nvSpPr>
        <p:spPr>
          <a:xfrm>
            <a:off x="609600" y="1551582"/>
            <a:ext cx="10972800" cy="4987629"/>
          </a:xfrm>
        </p:spPr>
        <p:txBody>
          <a:bodyPr/>
          <a:lstStyle/>
          <a:p>
            <a:r>
              <a:rPr lang="en-US" dirty="0"/>
              <a:t>Models are used to capture abstractions of complex systems to make them easier to reason about.</a:t>
            </a:r>
          </a:p>
          <a:p>
            <a:pPr lvl="1"/>
            <a:r>
              <a:rPr lang="en-US" dirty="0"/>
              <a:t>What are the key questions that you need to be able to answer</a:t>
            </a:r>
          </a:p>
          <a:p>
            <a:pPr lvl="1"/>
            <a:r>
              <a:rPr lang="en-US" dirty="0"/>
              <a:t>Identify the optimal level of abstraction at which to model</a:t>
            </a:r>
          </a:p>
          <a:p>
            <a:pPr lvl="1"/>
            <a:r>
              <a:rPr lang="en-US" dirty="0"/>
              <a:t>Identify what “objects” will be modeled and the types of interactions you will model</a:t>
            </a:r>
          </a:p>
          <a:p>
            <a:pPr lvl="1"/>
            <a:r>
              <a:rPr lang="en-US" dirty="0"/>
              <a:t>Identify the possible states of the system including both system states and the state of their runtime environment</a:t>
            </a:r>
          </a:p>
          <a:p>
            <a:pPr lvl="1"/>
            <a:r>
              <a:rPr lang="en-US" dirty="0"/>
              <a:t>Identify how interactions will change (if at all) over time</a:t>
            </a:r>
          </a:p>
          <a:p>
            <a:pPr lvl="1"/>
            <a:endParaRPr lang="en-US" dirty="0"/>
          </a:p>
        </p:txBody>
      </p:sp>
    </p:spTree>
    <p:extLst>
      <p:ext uri="{BB962C8B-B14F-4D97-AF65-F5344CB8AC3E}">
        <p14:creationId xmlns:p14="http://schemas.microsoft.com/office/powerpoint/2010/main" val="3435152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20</a:t>
            </a:fld>
            <a:endParaRPr lang="en-US"/>
          </a:p>
        </p:txBody>
      </p:sp>
      <p:sp>
        <p:nvSpPr>
          <p:cNvPr id="477186" name="Rectangle 2"/>
          <p:cNvSpPr>
            <a:spLocks noGrp="1" noChangeArrowheads="1"/>
          </p:cNvSpPr>
          <p:nvPr>
            <p:ph type="title"/>
          </p:nvPr>
        </p:nvSpPr>
        <p:spPr/>
        <p:txBody>
          <a:bodyPr/>
          <a:lstStyle/>
          <a:p>
            <a:r>
              <a:rPr lang="en-US" dirty="0"/>
              <a:t>Be clear on the outcome you are trying to accomplish</a:t>
            </a:r>
          </a:p>
        </p:txBody>
      </p:sp>
      <p:pic>
        <p:nvPicPr>
          <p:cNvPr id="7" name="Picture 3">
            <a:extLst>
              <a:ext uri="{FF2B5EF4-FFF2-40B4-BE49-F238E27FC236}">
                <a16:creationId xmlns:a16="http://schemas.microsoft.com/office/drawing/2014/main" id="{BD63CB5A-A582-155A-A4D7-1361C3FFC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20" y="1666461"/>
            <a:ext cx="2807373" cy="17625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13C24E7E-7918-5FB7-80BC-5D0F5C3E0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132" y="1666461"/>
            <a:ext cx="2349304" cy="1719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6D02A00E-C9B1-5BB4-442F-9757EE0DE3AB}"/>
              </a:ext>
            </a:extLst>
          </p:cNvPr>
          <p:cNvSpPr txBox="1"/>
          <p:nvPr/>
        </p:nvSpPr>
        <p:spPr>
          <a:xfrm>
            <a:off x="337312" y="3351792"/>
            <a:ext cx="2797181" cy="592342"/>
          </a:xfrm>
          <a:prstGeom prst="rect">
            <a:avLst/>
          </a:prstGeom>
          <a:noFill/>
        </p:spPr>
        <p:txBody>
          <a:bodyPr wrap="square" rtlCol="0">
            <a:spAutoFit/>
          </a:bodyPr>
          <a:lstStyle/>
          <a:p>
            <a:pPr algn="ctr"/>
            <a:r>
              <a:rPr lang="en-US" b="0" dirty="0">
                <a:latin typeface="+mn-lt"/>
              </a:rPr>
              <a:t>What are the major Components?</a:t>
            </a:r>
          </a:p>
        </p:txBody>
      </p:sp>
      <p:sp>
        <p:nvSpPr>
          <p:cNvPr id="10" name="TextBox 9">
            <a:extLst>
              <a:ext uri="{FF2B5EF4-FFF2-40B4-BE49-F238E27FC236}">
                <a16:creationId xmlns:a16="http://schemas.microsoft.com/office/drawing/2014/main" id="{C3E95957-DE9B-38DF-F486-F24E84D30D16}"/>
              </a:ext>
            </a:extLst>
          </p:cNvPr>
          <p:cNvSpPr txBox="1"/>
          <p:nvPr/>
        </p:nvSpPr>
        <p:spPr>
          <a:xfrm>
            <a:off x="3285809" y="3351792"/>
            <a:ext cx="2797181" cy="590931"/>
          </a:xfrm>
          <a:prstGeom prst="rect">
            <a:avLst/>
          </a:prstGeom>
          <a:noFill/>
        </p:spPr>
        <p:txBody>
          <a:bodyPr wrap="square" rtlCol="0">
            <a:spAutoFit/>
          </a:bodyPr>
          <a:lstStyle/>
          <a:p>
            <a:pPr algn="ctr"/>
            <a:r>
              <a:rPr lang="en-US" b="0" dirty="0">
                <a:latin typeface="+mn-lt"/>
              </a:rPr>
              <a:t>What is being impacted?</a:t>
            </a:r>
          </a:p>
        </p:txBody>
      </p:sp>
      <p:pic>
        <p:nvPicPr>
          <p:cNvPr id="12" name="Picture 2">
            <a:extLst>
              <a:ext uri="{FF2B5EF4-FFF2-40B4-BE49-F238E27FC236}">
                <a16:creationId xmlns:a16="http://schemas.microsoft.com/office/drawing/2014/main" id="{26C8BC0A-0855-A8AF-C151-C6786BE40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170" y="1666461"/>
            <a:ext cx="2128153" cy="1685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4CF2BFC8-04AE-089E-17A0-93AAA9CEE2D1}"/>
              </a:ext>
            </a:extLst>
          </p:cNvPr>
          <p:cNvSpPr txBox="1"/>
          <p:nvPr/>
        </p:nvSpPr>
        <p:spPr>
          <a:xfrm>
            <a:off x="6238942" y="3351791"/>
            <a:ext cx="2941634" cy="590931"/>
          </a:xfrm>
          <a:prstGeom prst="rect">
            <a:avLst/>
          </a:prstGeom>
          <a:noFill/>
        </p:spPr>
        <p:txBody>
          <a:bodyPr wrap="square" rtlCol="0">
            <a:spAutoFit/>
          </a:bodyPr>
          <a:lstStyle/>
          <a:p>
            <a:pPr algn="ctr"/>
            <a:r>
              <a:rPr lang="en-US" b="0" dirty="0">
                <a:latin typeface="+mn-lt"/>
              </a:rPr>
              <a:t>Who are the important stakeholders?</a:t>
            </a:r>
          </a:p>
        </p:txBody>
      </p:sp>
      <p:pic>
        <p:nvPicPr>
          <p:cNvPr id="14" name="Picture 13" descr="LongPoll.jpg">
            <a:extLst>
              <a:ext uri="{FF2B5EF4-FFF2-40B4-BE49-F238E27FC236}">
                <a16:creationId xmlns:a16="http://schemas.microsoft.com/office/drawing/2014/main" id="{BBC054E2-46B5-2D43-1E48-EC484AB7B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8800" y="1666461"/>
            <a:ext cx="1779533" cy="1177759"/>
          </a:xfrm>
          <a:prstGeom prst="rect">
            <a:avLst/>
          </a:prstGeom>
        </p:spPr>
      </p:pic>
      <p:pic>
        <p:nvPicPr>
          <p:cNvPr id="15" name="Picture 14" descr="WebSocket.jpg">
            <a:extLst>
              <a:ext uri="{FF2B5EF4-FFF2-40B4-BE49-F238E27FC236}">
                <a16:creationId xmlns:a16="http://schemas.microsoft.com/office/drawing/2014/main" id="{3C37337F-D497-3303-185A-07A9E5378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0403" y="2086048"/>
            <a:ext cx="1779533" cy="1265743"/>
          </a:xfrm>
          <a:prstGeom prst="rect">
            <a:avLst/>
          </a:prstGeom>
        </p:spPr>
      </p:pic>
      <p:sp>
        <p:nvSpPr>
          <p:cNvPr id="16" name="TextBox 15">
            <a:extLst>
              <a:ext uri="{FF2B5EF4-FFF2-40B4-BE49-F238E27FC236}">
                <a16:creationId xmlns:a16="http://schemas.microsoft.com/office/drawing/2014/main" id="{0BCF0107-21CF-21AD-7D01-CFFB2DFB9E4E}"/>
              </a:ext>
            </a:extLst>
          </p:cNvPr>
          <p:cNvSpPr txBox="1"/>
          <p:nvPr/>
        </p:nvSpPr>
        <p:spPr>
          <a:xfrm>
            <a:off x="9206811" y="3365354"/>
            <a:ext cx="2941634" cy="590931"/>
          </a:xfrm>
          <a:prstGeom prst="rect">
            <a:avLst/>
          </a:prstGeom>
          <a:noFill/>
        </p:spPr>
        <p:txBody>
          <a:bodyPr wrap="square" rtlCol="0">
            <a:spAutoFit/>
          </a:bodyPr>
          <a:lstStyle/>
          <a:p>
            <a:pPr algn="ctr"/>
            <a:r>
              <a:rPr lang="en-US" b="0" dirty="0">
                <a:latin typeface="+mn-lt"/>
              </a:rPr>
              <a:t>How does this complex behavior work?</a:t>
            </a:r>
          </a:p>
        </p:txBody>
      </p:sp>
      <p:pic>
        <p:nvPicPr>
          <p:cNvPr id="17" name="Picture 16" descr="IMG_0871.JPG">
            <a:extLst>
              <a:ext uri="{FF2B5EF4-FFF2-40B4-BE49-F238E27FC236}">
                <a16:creationId xmlns:a16="http://schemas.microsoft.com/office/drawing/2014/main" id="{C83DA45E-0641-B436-201B-AEA9D8C302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8649" y="4231332"/>
            <a:ext cx="2092960" cy="1569720"/>
          </a:xfrm>
          <a:prstGeom prst="rect">
            <a:avLst/>
          </a:prstGeom>
        </p:spPr>
      </p:pic>
      <p:sp>
        <p:nvSpPr>
          <p:cNvPr id="18" name="TextBox 17">
            <a:extLst>
              <a:ext uri="{FF2B5EF4-FFF2-40B4-BE49-F238E27FC236}">
                <a16:creationId xmlns:a16="http://schemas.microsoft.com/office/drawing/2014/main" id="{22FDA2D9-BE43-7EBD-7204-12BEEF30D1C3}"/>
              </a:ext>
            </a:extLst>
          </p:cNvPr>
          <p:cNvSpPr txBox="1"/>
          <p:nvPr/>
        </p:nvSpPr>
        <p:spPr>
          <a:xfrm>
            <a:off x="2911443" y="5962817"/>
            <a:ext cx="2958689" cy="590931"/>
          </a:xfrm>
          <a:prstGeom prst="rect">
            <a:avLst/>
          </a:prstGeom>
          <a:noFill/>
        </p:spPr>
        <p:txBody>
          <a:bodyPr wrap="square" rtlCol="0">
            <a:spAutoFit/>
          </a:bodyPr>
          <a:lstStyle/>
          <a:p>
            <a:pPr algn="ctr"/>
            <a:r>
              <a:rPr lang="en-US" b="0" dirty="0">
                <a:latin typeface="+mn-lt"/>
              </a:rPr>
              <a:t>How do we message what needs to change?</a:t>
            </a:r>
          </a:p>
        </p:txBody>
      </p:sp>
      <p:pic>
        <p:nvPicPr>
          <p:cNvPr id="19" name="Picture 18" descr="IMG_1056.JPG">
            <a:extLst>
              <a:ext uri="{FF2B5EF4-FFF2-40B4-BE49-F238E27FC236}">
                <a16:creationId xmlns:a16="http://schemas.microsoft.com/office/drawing/2014/main" id="{C78A613F-FCD2-B946-A11E-0B4D213D189F}"/>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61000"/>
                    </a14:imgEffect>
                    <a14:imgEffect>
                      <a14:saturation sat="57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304915" y="4146345"/>
            <a:ext cx="2375408" cy="1781556"/>
          </a:xfrm>
          <a:prstGeom prst="rect">
            <a:avLst/>
          </a:prstGeom>
        </p:spPr>
      </p:pic>
      <p:sp>
        <p:nvSpPr>
          <p:cNvPr id="20" name="TextBox 19">
            <a:extLst>
              <a:ext uri="{FF2B5EF4-FFF2-40B4-BE49-F238E27FC236}">
                <a16:creationId xmlns:a16="http://schemas.microsoft.com/office/drawing/2014/main" id="{D7664029-EE15-8CAB-7FC4-04B6ECDCDDFB}"/>
              </a:ext>
            </a:extLst>
          </p:cNvPr>
          <p:cNvSpPr txBox="1"/>
          <p:nvPr/>
        </p:nvSpPr>
        <p:spPr>
          <a:xfrm>
            <a:off x="6118455" y="6030469"/>
            <a:ext cx="2958689" cy="341632"/>
          </a:xfrm>
          <a:prstGeom prst="rect">
            <a:avLst/>
          </a:prstGeom>
          <a:noFill/>
        </p:spPr>
        <p:txBody>
          <a:bodyPr wrap="square" rtlCol="0">
            <a:spAutoFit/>
          </a:bodyPr>
          <a:lstStyle/>
          <a:p>
            <a:pPr algn="ctr"/>
            <a:r>
              <a:rPr lang="en-US" b="0" dirty="0">
                <a:latin typeface="+mn-lt"/>
              </a:rPr>
              <a:t>Is this even feasible?</a:t>
            </a:r>
          </a:p>
        </p:txBody>
      </p:sp>
    </p:spTree>
    <p:extLst>
      <p:ext uri="{BB962C8B-B14F-4D97-AF65-F5344CB8AC3E}">
        <p14:creationId xmlns:p14="http://schemas.microsoft.com/office/powerpoint/2010/main" val="1308041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21</a:t>
            </a:fld>
            <a:endParaRPr lang="en-US"/>
          </a:p>
        </p:txBody>
      </p:sp>
      <p:sp>
        <p:nvSpPr>
          <p:cNvPr id="680962" name="Rectangle 2"/>
          <p:cNvSpPr>
            <a:spLocks noGrp="1" noChangeArrowheads="1"/>
          </p:cNvSpPr>
          <p:nvPr>
            <p:ph type="title"/>
          </p:nvPr>
        </p:nvSpPr>
        <p:spPr/>
        <p:txBody>
          <a:bodyPr/>
          <a:lstStyle/>
          <a:p>
            <a:r>
              <a:rPr lang="en-US" dirty="0"/>
              <a:t>MOST IMPORTANT CONCEPT IN THIS LECTURE</a:t>
            </a:r>
          </a:p>
        </p:txBody>
      </p:sp>
      <p:sp>
        <p:nvSpPr>
          <p:cNvPr id="680963" name="Rectangle 3" descr="Rectangle: Click to edit Master text styles&#10;Second level&#10;Third level&#10;Fourth level&#10;Fifth level"/>
          <p:cNvSpPr>
            <a:spLocks noGrp="1" noChangeArrowheads="1"/>
          </p:cNvSpPr>
          <p:nvPr>
            <p:ph type="body" idx="1"/>
          </p:nvPr>
        </p:nvSpPr>
        <p:spPr>
          <a:xfrm>
            <a:off x="768096" y="932688"/>
            <a:ext cx="10351008" cy="4114800"/>
          </a:xfrm>
        </p:spPr>
        <p:txBody>
          <a:bodyPr/>
          <a:lstStyle/>
          <a:p>
            <a:pPr marL="0" indent="0">
              <a:buNone/>
            </a:pPr>
            <a:r>
              <a:rPr lang="en-US" dirty="0"/>
              <a:t>At the end of the day, a model is a quasi-useless artifact unless:</a:t>
            </a:r>
          </a:p>
          <a:p>
            <a:pPr marL="964406" lvl="1" indent="-514350">
              <a:buFont typeface="+mj-lt"/>
              <a:buAutoNum type="arabicPeriod"/>
            </a:pPr>
            <a:r>
              <a:rPr lang="en-US" dirty="0"/>
              <a:t>It helps </a:t>
            </a:r>
            <a:r>
              <a:rPr lang="en-US" b="1" dirty="0"/>
              <a:t>you as the architect, or your architecture team decompose the complexity of the problem domain</a:t>
            </a:r>
            <a:r>
              <a:rPr lang="en-US" dirty="0"/>
              <a:t>, or</a:t>
            </a:r>
          </a:p>
          <a:p>
            <a:pPr marL="964406" lvl="1" indent="-514350">
              <a:buFont typeface="+mj-lt"/>
              <a:buAutoNum type="arabicPeriod"/>
            </a:pPr>
            <a:r>
              <a:rPr lang="en-US" dirty="0"/>
              <a:t>Its </a:t>
            </a:r>
            <a:r>
              <a:rPr lang="en-US" b="1" dirty="0"/>
              <a:t>purposefully targeted at one or more key stakeholders </a:t>
            </a:r>
            <a:r>
              <a:rPr lang="en-US" dirty="0"/>
              <a:t>to facilitate alignment on:</a:t>
            </a:r>
          </a:p>
          <a:p>
            <a:pPr marL="900112" lvl="2" indent="0">
              <a:buNone/>
            </a:pPr>
            <a:endParaRPr lang="en-US" dirty="0"/>
          </a:p>
        </p:txBody>
      </p:sp>
      <p:sp>
        <p:nvSpPr>
          <p:cNvPr id="5" name="Rectangle 3" descr="Rectangle: Click to edit Master text styles&#10;Second level&#10;Third level&#10;Fourth level&#10;Fifth level">
            <a:extLst>
              <a:ext uri="{FF2B5EF4-FFF2-40B4-BE49-F238E27FC236}">
                <a16:creationId xmlns:a16="http://schemas.microsoft.com/office/drawing/2014/main" id="{8C24EC99-CEE2-23AE-FC2B-D8FDFCEFC1D5}"/>
              </a:ext>
            </a:extLst>
          </p:cNvPr>
          <p:cNvSpPr txBox="1">
            <a:spLocks noChangeArrowheads="1"/>
          </p:cNvSpPr>
          <p:nvPr/>
        </p:nvSpPr>
        <p:spPr bwMode="auto">
          <a:xfrm>
            <a:off x="1719072" y="3413813"/>
            <a:ext cx="9534144" cy="2869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Decision that have, or will need to be made on the solution to </a:t>
            </a:r>
            <a:r>
              <a:rPr lang="en-US" sz="2000" b="0" dirty="0" err="1"/>
              <a:t>acheive</a:t>
            </a:r>
            <a:r>
              <a:rPr lang="en-US" sz="2000" b="0" dirty="0"/>
              <a:t> its functional or non-functional requirements</a:t>
            </a:r>
          </a:p>
          <a:p>
            <a:pPr>
              <a:lnSpc>
                <a:spcPct val="100000"/>
              </a:lnSpc>
            </a:pPr>
            <a:r>
              <a:rPr lang="en-US" sz="2000" b="0" dirty="0"/>
              <a:t>Aspects around tradeoffs driven by constraint balancing that require agreement</a:t>
            </a:r>
          </a:p>
          <a:p>
            <a:pPr>
              <a:lnSpc>
                <a:spcPct val="100000"/>
              </a:lnSpc>
            </a:pPr>
            <a:r>
              <a:rPr lang="en-US" sz="2000" b="0" dirty="0"/>
              <a:t>Agreement related to technical debt that require socialization</a:t>
            </a:r>
          </a:p>
          <a:p>
            <a:pPr>
              <a:lnSpc>
                <a:spcPct val="100000"/>
              </a:lnSpc>
            </a:pPr>
            <a:r>
              <a:rPr lang="en-US" sz="2000" b="0" dirty="0"/>
              <a:t>Agreement around technical stack or deployment options that impact or constrain engineering staff</a:t>
            </a:r>
          </a:p>
          <a:p>
            <a:pPr>
              <a:lnSpc>
                <a:spcPct val="100000"/>
              </a:lnSpc>
            </a:pPr>
            <a:r>
              <a:rPr lang="en-US" sz="2000" b="0" dirty="0"/>
              <a:t>Alignment around which decisions need to be made when, even if those decisions have not been made yet.  </a:t>
            </a:r>
          </a:p>
          <a:p>
            <a:pPr marL="1185862" lvl="2" indent="-285750">
              <a:lnSpc>
                <a:spcPct val="100000"/>
              </a:lnSpc>
            </a:pPr>
            <a:endParaRPr lang="en-US" sz="1400" b="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22</a:t>
            </a:fld>
            <a:endParaRPr lang="en-US"/>
          </a:p>
        </p:txBody>
      </p:sp>
      <p:sp>
        <p:nvSpPr>
          <p:cNvPr id="680962" name="Rectangle 2"/>
          <p:cNvSpPr>
            <a:spLocks noGrp="1" noChangeArrowheads="1"/>
          </p:cNvSpPr>
          <p:nvPr>
            <p:ph type="title"/>
          </p:nvPr>
        </p:nvSpPr>
        <p:spPr/>
        <p:txBody>
          <a:bodyPr/>
          <a:lstStyle/>
          <a:p>
            <a:r>
              <a:rPr lang="en-US"/>
              <a:t>Describing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1097280" y="1371600"/>
            <a:ext cx="9534144" cy="4114800"/>
          </a:xfrm>
        </p:spPr>
        <p:txBody>
          <a:bodyPr/>
          <a:lstStyle/>
          <a:p>
            <a:r>
              <a:rPr lang="en-US" dirty="0"/>
              <a:t>Formal Approaches</a:t>
            </a:r>
          </a:p>
          <a:p>
            <a:pPr lvl="1"/>
            <a:r>
              <a:rPr lang="en-US" dirty="0"/>
              <a:t>Architectural Description Languages</a:t>
            </a:r>
          </a:p>
          <a:p>
            <a:pPr lvl="1"/>
            <a:r>
              <a:rPr lang="en-US" dirty="0"/>
              <a:t>Many to date</a:t>
            </a:r>
          </a:p>
          <a:p>
            <a:r>
              <a:rPr lang="en-US" dirty="0"/>
              <a:t>Informal/Semi-Informal Approaches</a:t>
            </a:r>
          </a:p>
          <a:p>
            <a:pPr lvl="1"/>
            <a:r>
              <a:rPr lang="en-US" dirty="0"/>
              <a:t>UML Notation – Simple and known by a broader community</a:t>
            </a:r>
          </a:p>
          <a:p>
            <a:pPr lvl="2"/>
            <a:r>
              <a:rPr lang="en-US" dirty="0"/>
              <a:t>UML is missing architecture semantics </a:t>
            </a:r>
          </a:p>
          <a:p>
            <a:pPr lvl="1"/>
            <a:r>
              <a:rPr lang="en-US" dirty="0"/>
              <a:t>Lines and Boxes (complemented) with natural English</a:t>
            </a:r>
          </a:p>
          <a:p>
            <a:pPr lvl="1"/>
            <a:r>
              <a:rPr lang="en-US" dirty="0"/>
              <a:t>Other Domain Specific Notations – C4</a:t>
            </a:r>
          </a:p>
        </p:txBody>
      </p:sp>
    </p:spTree>
    <p:extLst>
      <p:ext uri="{BB962C8B-B14F-4D97-AF65-F5344CB8AC3E}">
        <p14:creationId xmlns:p14="http://schemas.microsoft.com/office/powerpoint/2010/main" val="3698189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23</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11" name="Rectangle 4">
            <a:extLst>
              <a:ext uri="{FF2B5EF4-FFF2-40B4-BE49-F238E27FC236}">
                <a16:creationId xmlns:a16="http://schemas.microsoft.com/office/drawing/2014/main" id="{106EB802-C000-6F2E-9191-554E3BD9DDC7}"/>
              </a:ext>
            </a:extLst>
          </p:cNvPr>
          <p:cNvSpPr>
            <a:spLocks noChangeArrowheads="1"/>
          </p:cNvSpPr>
          <p:nvPr/>
        </p:nvSpPr>
        <p:spPr bwMode="auto">
          <a:xfrm>
            <a:off x="4038600" y="1474306"/>
            <a:ext cx="3505200" cy="2057400"/>
          </a:xfrm>
          <a:prstGeom prst="rect">
            <a:avLst/>
          </a:prstGeom>
          <a:solidFill>
            <a:schemeClr val="bg1"/>
          </a:solidFill>
          <a:ln w="635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Text Box 5">
            <a:extLst>
              <a:ext uri="{FF2B5EF4-FFF2-40B4-BE49-F238E27FC236}">
                <a16:creationId xmlns:a16="http://schemas.microsoft.com/office/drawing/2014/main" id="{646E77A6-F7F4-865D-5461-1282B6A81D7B}"/>
              </a:ext>
            </a:extLst>
          </p:cNvPr>
          <p:cNvSpPr txBox="1">
            <a:spLocks noChangeArrowheads="1"/>
          </p:cNvSpPr>
          <p:nvPr/>
        </p:nvSpPr>
        <p:spPr bwMode="auto">
          <a:xfrm>
            <a:off x="4038600" y="1474306"/>
            <a:ext cx="21701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Style PipeFilter</a:t>
            </a:r>
          </a:p>
        </p:txBody>
      </p:sp>
      <p:sp>
        <p:nvSpPr>
          <p:cNvPr id="13" name="Rectangle 6">
            <a:extLst>
              <a:ext uri="{FF2B5EF4-FFF2-40B4-BE49-F238E27FC236}">
                <a16:creationId xmlns:a16="http://schemas.microsoft.com/office/drawing/2014/main" id="{60D247D0-E98F-B92D-681C-3D9908B6ACEA}"/>
              </a:ext>
            </a:extLst>
          </p:cNvPr>
          <p:cNvSpPr>
            <a:spLocks noChangeArrowheads="1"/>
          </p:cNvSpPr>
          <p:nvPr/>
        </p:nvSpPr>
        <p:spPr bwMode="auto">
          <a:xfrm>
            <a:off x="5105400" y="20077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Filter</a:t>
            </a:r>
          </a:p>
        </p:txBody>
      </p:sp>
      <p:sp>
        <p:nvSpPr>
          <p:cNvPr id="14" name="Rectangle 7">
            <a:extLst>
              <a:ext uri="{FF2B5EF4-FFF2-40B4-BE49-F238E27FC236}">
                <a16:creationId xmlns:a16="http://schemas.microsoft.com/office/drawing/2014/main" id="{B84252DF-95E8-8BE1-9BE0-DBA2016E96C7}"/>
              </a:ext>
            </a:extLst>
          </p:cNvPr>
          <p:cNvSpPr>
            <a:spLocks noChangeArrowheads="1"/>
          </p:cNvSpPr>
          <p:nvPr/>
        </p:nvSpPr>
        <p:spPr bwMode="auto">
          <a:xfrm>
            <a:off x="5029200" y="22363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8">
            <a:extLst>
              <a:ext uri="{FF2B5EF4-FFF2-40B4-BE49-F238E27FC236}">
                <a16:creationId xmlns:a16="http://schemas.microsoft.com/office/drawing/2014/main" id="{13250196-0796-D667-D93E-A29CCBF655CA}"/>
              </a:ext>
            </a:extLst>
          </p:cNvPr>
          <p:cNvSpPr>
            <a:spLocks noChangeArrowheads="1"/>
          </p:cNvSpPr>
          <p:nvPr/>
        </p:nvSpPr>
        <p:spPr bwMode="auto">
          <a:xfrm>
            <a:off x="6324600" y="2236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Rectangle 9">
            <a:extLst>
              <a:ext uri="{FF2B5EF4-FFF2-40B4-BE49-F238E27FC236}">
                <a16:creationId xmlns:a16="http://schemas.microsoft.com/office/drawing/2014/main" id="{9E227DDC-BF5A-B17B-E83D-DDD5F5590169}"/>
              </a:ext>
            </a:extLst>
          </p:cNvPr>
          <p:cNvSpPr>
            <a:spLocks noChangeArrowheads="1"/>
          </p:cNvSpPr>
          <p:nvPr/>
        </p:nvSpPr>
        <p:spPr bwMode="auto">
          <a:xfrm>
            <a:off x="4191000" y="2845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Rectangle 10">
            <a:extLst>
              <a:ext uri="{FF2B5EF4-FFF2-40B4-BE49-F238E27FC236}">
                <a16:creationId xmlns:a16="http://schemas.microsoft.com/office/drawing/2014/main" id="{E4EF17F8-FEB4-C65B-21E7-5579BFAE0BB9}"/>
              </a:ext>
            </a:extLst>
          </p:cNvPr>
          <p:cNvSpPr>
            <a:spLocks noChangeArrowheads="1"/>
          </p:cNvSpPr>
          <p:nvPr/>
        </p:nvSpPr>
        <p:spPr bwMode="auto">
          <a:xfrm>
            <a:off x="4191000" y="31507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Text Box 11">
            <a:extLst>
              <a:ext uri="{FF2B5EF4-FFF2-40B4-BE49-F238E27FC236}">
                <a16:creationId xmlns:a16="http://schemas.microsoft.com/office/drawing/2014/main" id="{5FEF3086-FBF3-7D87-B615-512F241C502B}"/>
              </a:ext>
            </a:extLst>
          </p:cNvPr>
          <p:cNvSpPr txBox="1">
            <a:spLocks noChangeArrowheads="1"/>
          </p:cNvSpPr>
          <p:nvPr/>
        </p:nvSpPr>
        <p:spPr bwMode="auto">
          <a:xfrm>
            <a:off x="4356100" y="3088794"/>
            <a:ext cx="13589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Output Port</a:t>
            </a:r>
          </a:p>
        </p:txBody>
      </p:sp>
      <p:sp>
        <p:nvSpPr>
          <p:cNvPr id="19" name="Text Box 12">
            <a:extLst>
              <a:ext uri="{FF2B5EF4-FFF2-40B4-BE49-F238E27FC236}">
                <a16:creationId xmlns:a16="http://schemas.microsoft.com/office/drawing/2014/main" id="{11F85754-A029-C566-6B3F-A7F56AD2F9F6}"/>
              </a:ext>
            </a:extLst>
          </p:cNvPr>
          <p:cNvSpPr txBox="1">
            <a:spLocks noChangeArrowheads="1"/>
          </p:cNvSpPr>
          <p:nvPr/>
        </p:nvSpPr>
        <p:spPr bwMode="auto">
          <a:xfrm>
            <a:off x="4343400" y="2769706"/>
            <a:ext cx="12065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Input Port</a:t>
            </a:r>
          </a:p>
        </p:txBody>
      </p:sp>
      <p:sp>
        <p:nvSpPr>
          <p:cNvPr id="20" name="Text Box 13">
            <a:extLst>
              <a:ext uri="{FF2B5EF4-FFF2-40B4-BE49-F238E27FC236}">
                <a16:creationId xmlns:a16="http://schemas.microsoft.com/office/drawing/2014/main" id="{D55E5878-C759-B1EC-B440-6B4D5B0CA694}"/>
              </a:ext>
            </a:extLst>
          </p:cNvPr>
          <p:cNvSpPr txBox="1">
            <a:spLocks noChangeArrowheads="1"/>
          </p:cNvSpPr>
          <p:nvPr/>
        </p:nvSpPr>
        <p:spPr bwMode="auto">
          <a:xfrm>
            <a:off x="6459538" y="2783994"/>
            <a:ext cx="6096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Pipe</a:t>
            </a:r>
          </a:p>
        </p:txBody>
      </p:sp>
      <p:sp>
        <p:nvSpPr>
          <p:cNvPr id="21" name="Text Box 14">
            <a:extLst>
              <a:ext uri="{FF2B5EF4-FFF2-40B4-BE49-F238E27FC236}">
                <a16:creationId xmlns:a16="http://schemas.microsoft.com/office/drawing/2014/main" id="{AAA110B1-FE21-CF26-EAFE-1FFBA933365A}"/>
              </a:ext>
            </a:extLst>
          </p:cNvPr>
          <p:cNvSpPr txBox="1">
            <a:spLocks noChangeArrowheads="1"/>
          </p:cNvSpPr>
          <p:nvPr/>
        </p:nvSpPr>
        <p:spPr bwMode="auto">
          <a:xfrm>
            <a:off x="6459538" y="3088794"/>
            <a:ext cx="931862"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Binding</a:t>
            </a:r>
          </a:p>
        </p:txBody>
      </p:sp>
      <p:sp>
        <p:nvSpPr>
          <p:cNvPr id="22" name="Line 15">
            <a:extLst>
              <a:ext uri="{FF2B5EF4-FFF2-40B4-BE49-F238E27FC236}">
                <a16:creationId xmlns:a16="http://schemas.microsoft.com/office/drawing/2014/main" id="{D780449F-4D7A-97EB-BDDE-4E35AA7FC6EB}"/>
              </a:ext>
            </a:extLst>
          </p:cNvPr>
          <p:cNvSpPr>
            <a:spLocks noChangeShapeType="1"/>
          </p:cNvSpPr>
          <p:nvPr/>
        </p:nvSpPr>
        <p:spPr bwMode="auto">
          <a:xfrm>
            <a:off x="5849938" y="2998306"/>
            <a:ext cx="533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3" name="Line 16">
            <a:extLst>
              <a:ext uri="{FF2B5EF4-FFF2-40B4-BE49-F238E27FC236}">
                <a16:creationId xmlns:a16="http://schemas.microsoft.com/office/drawing/2014/main" id="{851ABC64-8CF7-4FA3-A4CB-49B564829D22}"/>
              </a:ext>
            </a:extLst>
          </p:cNvPr>
          <p:cNvSpPr>
            <a:spLocks noChangeShapeType="1"/>
          </p:cNvSpPr>
          <p:nvPr/>
        </p:nvSpPr>
        <p:spPr bwMode="auto">
          <a:xfrm>
            <a:off x="5849938" y="3303106"/>
            <a:ext cx="533400" cy="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Rectangle 17">
            <a:extLst>
              <a:ext uri="{FF2B5EF4-FFF2-40B4-BE49-F238E27FC236}">
                <a16:creationId xmlns:a16="http://schemas.microsoft.com/office/drawing/2014/main" id="{A404BCED-8666-4F82-BB86-3395696045B0}"/>
              </a:ext>
            </a:extLst>
          </p:cNvPr>
          <p:cNvSpPr>
            <a:spLocks noChangeArrowheads="1"/>
          </p:cNvSpPr>
          <p:nvPr/>
        </p:nvSpPr>
        <p:spPr bwMode="auto">
          <a:xfrm>
            <a:off x="2057400" y="3684106"/>
            <a:ext cx="8001000" cy="2209800"/>
          </a:xfrm>
          <a:prstGeom prst="rect">
            <a:avLst/>
          </a:prstGeom>
          <a:solidFill>
            <a:schemeClr val="bg1"/>
          </a:solidFill>
          <a:ln w="635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Text Box 18">
            <a:extLst>
              <a:ext uri="{FF2B5EF4-FFF2-40B4-BE49-F238E27FC236}">
                <a16:creationId xmlns:a16="http://schemas.microsoft.com/office/drawing/2014/main" id="{9DA0BF85-27CF-B348-4FB2-871CBCA6D50A}"/>
              </a:ext>
            </a:extLst>
          </p:cNvPr>
          <p:cNvSpPr txBox="1">
            <a:spLocks noChangeArrowheads="1"/>
          </p:cNvSpPr>
          <p:nvPr/>
        </p:nvSpPr>
        <p:spPr bwMode="auto">
          <a:xfrm>
            <a:off x="2057400" y="3684106"/>
            <a:ext cx="34813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Simple PipeFilter System</a:t>
            </a:r>
          </a:p>
        </p:txBody>
      </p:sp>
      <p:sp>
        <p:nvSpPr>
          <p:cNvPr id="26" name="Rectangle 19">
            <a:extLst>
              <a:ext uri="{FF2B5EF4-FFF2-40B4-BE49-F238E27FC236}">
                <a16:creationId xmlns:a16="http://schemas.microsoft.com/office/drawing/2014/main" id="{8C46D595-146B-0CB2-E638-1D2ABD0807F3}"/>
              </a:ext>
            </a:extLst>
          </p:cNvPr>
          <p:cNvSpPr>
            <a:spLocks noChangeArrowheads="1"/>
          </p:cNvSpPr>
          <p:nvPr/>
        </p:nvSpPr>
        <p:spPr bwMode="auto">
          <a:xfrm>
            <a:off x="2438400" y="44461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Splitter</a:t>
            </a:r>
            <a:br>
              <a:rPr lang="en-US" sz="1800"/>
            </a:br>
            <a:r>
              <a:rPr lang="en-US" sz="1800"/>
              <a:t>Filter</a:t>
            </a:r>
          </a:p>
        </p:txBody>
      </p:sp>
      <p:sp>
        <p:nvSpPr>
          <p:cNvPr id="27" name="Rectangle 20">
            <a:extLst>
              <a:ext uri="{FF2B5EF4-FFF2-40B4-BE49-F238E27FC236}">
                <a16:creationId xmlns:a16="http://schemas.microsoft.com/office/drawing/2014/main" id="{C455BC40-5E28-AF92-9FEF-ED8653BDC4DB}"/>
              </a:ext>
            </a:extLst>
          </p:cNvPr>
          <p:cNvSpPr>
            <a:spLocks noChangeArrowheads="1"/>
          </p:cNvSpPr>
          <p:nvPr/>
        </p:nvSpPr>
        <p:spPr bwMode="auto">
          <a:xfrm>
            <a:off x="2362200" y="46747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Rectangle 21">
            <a:extLst>
              <a:ext uri="{FF2B5EF4-FFF2-40B4-BE49-F238E27FC236}">
                <a16:creationId xmlns:a16="http://schemas.microsoft.com/office/drawing/2014/main" id="{90E86512-891F-3CA9-FD88-10B0C570938E}"/>
              </a:ext>
            </a:extLst>
          </p:cNvPr>
          <p:cNvSpPr>
            <a:spLocks noChangeArrowheads="1"/>
          </p:cNvSpPr>
          <p:nvPr/>
        </p:nvSpPr>
        <p:spPr bwMode="auto">
          <a:xfrm>
            <a:off x="3657600" y="4522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Rectangle 31">
            <a:extLst>
              <a:ext uri="{FF2B5EF4-FFF2-40B4-BE49-F238E27FC236}">
                <a16:creationId xmlns:a16="http://schemas.microsoft.com/office/drawing/2014/main" id="{C7E42A71-5B80-F851-B125-F2D66FBE20A5}"/>
              </a:ext>
            </a:extLst>
          </p:cNvPr>
          <p:cNvSpPr>
            <a:spLocks noChangeArrowheads="1"/>
          </p:cNvSpPr>
          <p:nvPr/>
        </p:nvSpPr>
        <p:spPr bwMode="auto">
          <a:xfrm>
            <a:off x="3657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32">
            <a:extLst>
              <a:ext uri="{FF2B5EF4-FFF2-40B4-BE49-F238E27FC236}">
                <a16:creationId xmlns:a16="http://schemas.microsoft.com/office/drawing/2014/main" id="{DD8960B5-BB30-D0F3-AAF6-D29F5F05E499}"/>
              </a:ext>
            </a:extLst>
          </p:cNvPr>
          <p:cNvSpPr>
            <a:spLocks noChangeArrowheads="1"/>
          </p:cNvSpPr>
          <p:nvPr/>
        </p:nvSpPr>
        <p:spPr bwMode="auto">
          <a:xfrm>
            <a:off x="4572000" y="41413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Grep</a:t>
            </a:r>
            <a:br>
              <a:rPr lang="en-US" sz="1800"/>
            </a:br>
            <a:r>
              <a:rPr lang="en-US" sz="1800"/>
              <a:t>Filter</a:t>
            </a:r>
          </a:p>
        </p:txBody>
      </p:sp>
      <p:sp>
        <p:nvSpPr>
          <p:cNvPr id="31" name="Rectangle 33">
            <a:extLst>
              <a:ext uri="{FF2B5EF4-FFF2-40B4-BE49-F238E27FC236}">
                <a16:creationId xmlns:a16="http://schemas.microsoft.com/office/drawing/2014/main" id="{2E96C52F-F629-DC5A-6567-54DE0FC0A348}"/>
              </a:ext>
            </a:extLst>
          </p:cNvPr>
          <p:cNvSpPr>
            <a:spLocks noChangeArrowheads="1"/>
          </p:cNvSpPr>
          <p:nvPr/>
        </p:nvSpPr>
        <p:spPr bwMode="auto">
          <a:xfrm>
            <a:off x="4495800" y="4369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Rectangle 34">
            <a:extLst>
              <a:ext uri="{FF2B5EF4-FFF2-40B4-BE49-F238E27FC236}">
                <a16:creationId xmlns:a16="http://schemas.microsoft.com/office/drawing/2014/main" id="{C5A79FE9-28BE-1F9A-1826-4149C1842ED0}"/>
              </a:ext>
            </a:extLst>
          </p:cNvPr>
          <p:cNvSpPr>
            <a:spLocks noChangeArrowheads="1"/>
          </p:cNvSpPr>
          <p:nvPr/>
        </p:nvSpPr>
        <p:spPr bwMode="auto">
          <a:xfrm>
            <a:off x="5791200" y="43699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Rectangle 36">
            <a:extLst>
              <a:ext uri="{FF2B5EF4-FFF2-40B4-BE49-F238E27FC236}">
                <a16:creationId xmlns:a16="http://schemas.microsoft.com/office/drawing/2014/main" id="{9AF18B5A-AACF-1173-4C5B-BAC6A5D35F83}"/>
              </a:ext>
            </a:extLst>
          </p:cNvPr>
          <p:cNvSpPr>
            <a:spLocks noChangeArrowheads="1"/>
          </p:cNvSpPr>
          <p:nvPr/>
        </p:nvSpPr>
        <p:spPr bwMode="auto">
          <a:xfrm>
            <a:off x="6629400" y="4293706"/>
            <a:ext cx="32004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r>
              <a:rPr lang="en-US" sz="1800"/>
              <a:t>Merge and Sort</a:t>
            </a:r>
          </a:p>
        </p:txBody>
      </p:sp>
      <p:sp>
        <p:nvSpPr>
          <p:cNvPr id="34" name="Rectangle 37">
            <a:extLst>
              <a:ext uri="{FF2B5EF4-FFF2-40B4-BE49-F238E27FC236}">
                <a16:creationId xmlns:a16="http://schemas.microsoft.com/office/drawing/2014/main" id="{0A4E15F6-6DD9-FB3B-D3CC-D5D9E0536173}"/>
              </a:ext>
            </a:extLst>
          </p:cNvPr>
          <p:cNvSpPr>
            <a:spLocks noChangeArrowheads="1"/>
          </p:cNvSpPr>
          <p:nvPr/>
        </p:nvSpPr>
        <p:spPr bwMode="auto">
          <a:xfrm>
            <a:off x="6553200" y="4750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Rectangle 39">
            <a:extLst>
              <a:ext uri="{FF2B5EF4-FFF2-40B4-BE49-F238E27FC236}">
                <a16:creationId xmlns:a16="http://schemas.microsoft.com/office/drawing/2014/main" id="{917BA54E-027B-617D-0D08-EE620FA0B1D1}"/>
              </a:ext>
            </a:extLst>
          </p:cNvPr>
          <p:cNvSpPr>
            <a:spLocks noChangeArrowheads="1"/>
          </p:cNvSpPr>
          <p:nvPr/>
        </p:nvSpPr>
        <p:spPr bwMode="auto">
          <a:xfrm>
            <a:off x="9753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Rectangle 40">
            <a:extLst>
              <a:ext uri="{FF2B5EF4-FFF2-40B4-BE49-F238E27FC236}">
                <a16:creationId xmlns:a16="http://schemas.microsoft.com/office/drawing/2014/main" id="{BEF2220E-1812-E4BA-04C7-6F3705413754}"/>
              </a:ext>
            </a:extLst>
          </p:cNvPr>
          <p:cNvSpPr>
            <a:spLocks noChangeArrowheads="1"/>
          </p:cNvSpPr>
          <p:nvPr/>
        </p:nvSpPr>
        <p:spPr bwMode="auto">
          <a:xfrm>
            <a:off x="65532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Rectangle 41">
            <a:extLst>
              <a:ext uri="{FF2B5EF4-FFF2-40B4-BE49-F238E27FC236}">
                <a16:creationId xmlns:a16="http://schemas.microsoft.com/office/drawing/2014/main" id="{B15F4C19-9460-5D2E-FB79-8041E31B5581}"/>
              </a:ext>
            </a:extLst>
          </p:cNvPr>
          <p:cNvSpPr>
            <a:spLocks noChangeArrowheads="1"/>
          </p:cNvSpPr>
          <p:nvPr/>
        </p:nvSpPr>
        <p:spPr bwMode="auto">
          <a:xfrm>
            <a:off x="7162800" y="4750906"/>
            <a:ext cx="9144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Merge</a:t>
            </a:r>
          </a:p>
        </p:txBody>
      </p:sp>
      <p:sp>
        <p:nvSpPr>
          <p:cNvPr id="38" name="Rectangle 42">
            <a:extLst>
              <a:ext uri="{FF2B5EF4-FFF2-40B4-BE49-F238E27FC236}">
                <a16:creationId xmlns:a16="http://schemas.microsoft.com/office/drawing/2014/main" id="{EF2D6CF5-422F-AEBA-D1C5-9183D49BCA4A}"/>
              </a:ext>
            </a:extLst>
          </p:cNvPr>
          <p:cNvSpPr>
            <a:spLocks noChangeArrowheads="1"/>
          </p:cNvSpPr>
          <p:nvPr/>
        </p:nvSpPr>
        <p:spPr bwMode="auto">
          <a:xfrm>
            <a:off x="7086600" y="48271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Rectangle 43">
            <a:extLst>
              <a:ext uri="{FF2B5EF4-FFF2-40B4-BE49-F238E27FC236}">
                <a16:creationId xmlns:a16="http://schemas.microsoft.com/office/drawing/2014/main" id="{A7A92328-BE7A-7DF9-9AE3-B8BDB12A12A5}"/>
              </a:ext>
            </a:extLst>
          </p:cNvPr>
          <p:cNvSpPr>
            <a:spLocks noChangeArrowheads="1"/>
          </p:cNvSpPr>
          <p:nvPr/>
        </p:nvSpPr>
        <p:spPr bwMode="auto">
          <a:xfrm>
            <a:off x="80010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Rectangle 45">
            <a:extLst>
              <a:ext uri="{FF2B5EF4-FFF2-40B4-BE49-F238E27FC236}">
                <a16:creationId xmlns:a16="http://schemas.microsoft.com/office/drawing/2014/main" id="{D820969E-6FC0-C668-999D-95396FAE5AFB}"/>
              </a:ext>
            </a:extLst>
          </p:cNvPr>
          <p:cNvSpPr>
            <a:spLocks noChangeArrowheads="1"/>
          </p:cNvSpPr>
          <p:nvPr/>
        </p:nvSpPr>
        <p:spPr bwMode="auto">
          <a:xfrm>
            <a:off x="70866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Rectangle 46">
            <a:extLst>
              <a:ext uri="{FF2B5EF4-FFF2-40B4-BE49-F238E27FC236}">
                <a16:creationId xmlns:a16="http://schemas.microsoft.com/office/drawing/2014/main" id="{463E5C35-682F-A624-6C3A-CE5B474BB64D}"/>
              </a:ext>
            </a:extLst>
          </p:cNvPr>
          <p:cNvSpPr>
            <a:spLocks noChangeArrowheads="1"/>
          </p:cNvSpPr>
          <p:nvPr/>
        </p:nvSpPr>
        <p:spPr bwMode="auto">
          <a:xfrm>
            <a:off x="8610600" y="4750906"/>
            <a:ext cx="7620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Sort</a:t>
            </a:r>
          </a:p>
        </p:txBody>
      </p:sp>
      <p:sp>
        <p:nvSpPr>
          <p:cNvPr id="42" name="Rectangle 47">
            <a:extLst>
              <a:ext uri="{FF2B5EF4-FFF2-40B4-BE49-F238E27FC236}">
                <a16:creationId xmlns:a16="http://schemas.microsoft.com/office/drawing/2014/main" id="{BE6A7A21-5285-4D06-B691-9A602204A6B2}"/>
              </a:ext>
            </a:extLst>
          </p:cNvPr>
          <p:cNvSpPr>
            <a:spLocks noChangeArrowheads="1"/>
          </p:cNvSpPr>
          <p:nvPr/>
        </p:nvSpPr>
        <p:spPr bwMode="auto">
          <a:xfrm>
            <a:off x="8534400" y="49795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Rectangle 48">
            <a:extLst>
              <a:ext uri="{FF2B5EF4-FFF2-40B4-BE49-F238E27FC236}">
                <a16:creationId xmlns:a16="http://schemas.microsoft.com/office/drawing/2014/main" id="{97163C50-C091-F211-2DFB-CB138895EF42}"/>
              </a:ext>
            </a:extLst>
          </p:cNvPr>
          <p:cNvSpPr>
            <a:spLocks noChangeArrowheads="1"/>
          </p:cNvSpPr>
          <p:nvPr/>
        </p:nvSpPr>
        <p:spPr bwMode="auto">
          <a:xfrm>
            <a:off x="92964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Line 50">
            <a:extLst>
              <a:ext uri="{FF2B5EF4-FFF2-40B4-BE49-F238E27FC236}">
                <a16:creationId xmlns:a16="http://schemas.microsoft.com/office/drawing/2014/main" id="{A8B70DC9-5076-FF78-55AA-53A1590CE129}"/>
              </a:ext>
            </a:extLst>
          </p:cNvPr>
          <p:cNvSpPr>
            <a:spLocks noChangeShapeType="1"/>
          </p:cNvSpPr>
          <p:nvPr/>
        </p:nvSpPr>
        <p:spPr bwMode="auto">
          <a:xfrm>
            <a:off x="6705600" y="4827106"/>
            <a:ext cx="381000" cy="1524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5" name="Line 51">
            <a:extLst>
              <a:ext uri="{FF2B5EF4-FFF2-40B4-BE49-F238E27FC236}">
                <a16:creationId xmlns:a16="http://schemas.microsoft.com/office/drawing/2014/main" id="{C2523381-C57B-0299-DAF7-1ED0C7738EB1}"/>
              </a:ext>
            </a:extLst>
          </p:cNvPr>
          <p:cNvSpPr>
            <a:spLocks noChangeShapeType="1"/>
          </p:cNvSpPr>
          <p:nvPr/>
        </p:nvSpPr>
        <p:spPr bwMode="auto">
          <a:xfrm flipV="1">
            <a:off x="6705600" y="5208106"/>
            <a:ext cx="381000" cy="762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6" name="Line 52">
            <a:extLst>
              <a:ext uri="{FF2B5EF4-FFF2-40B4-BE49-F238E27FC236}">
                <a16:creationId xmlns:a16="http://schemas.microsoft.com/office/drawing/2014/main" id="{CD6AE8AF-7881-B42C-381C-CB561DAA799B}"/>
              </a:ext>
            </a:extLst>
          </p:cNvPr>
          <p:cNvSpPr>
            <a:spLocks noChangeShapeType="1"/>
          </p:cNvSpPr>
          <p:nvPr/>
        </p:nvSpPr>
        <p:spPr bwMode="auto">
          <a:xfrm flipV="1">
            <a:off x="8153400" y="5055706"/>
            <a:ext cx="381000" cy="0"/>
          </a:xfrm>
          <a:prstGeom prst="line">
            <a:avLst/>
          </a:prstGeom>
          <a:noFill/>
          <a:ln w="25400">
            <a:solidFill>
              <a:schemeClr val="tx1"/>
            </a:solidFill>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53">
            <a:extLst>
              <a:ext uri="{FF2B5EF4-FFF2-40B4-BE49-F238E27FC236}">
                <a16:creationId xmlns:a16="http://schemas.microsoft.com/office/drawing/2014/main" id="{07018F59-5814-F4EB-A222-53BDA23572DC}"/>
              </a:ext>
            </a:extLst>
          </p:cNvPr>
          <p:cNvSpPr>
            <a:spLocks noChangeShapeType="1"/>
          </p:cNvSpPr>
          <p:nvPr/>
        </p:nvSpPr>
        <p:spPr bwMode="auto">
          <a:xfrm flipV="1">
            <a:off x="9448800" y="4979506"/>
            <a:ext cx="304800" cy="152400"/>
          </a:xfrm>
          <a:prstGeom prst="line">
            <a:avLst/>
          </a:prstGeom>
          <a:noFill/>
          <a:ln w="25400">
            <a:solidFill>
              <a:schemeClr val="tx1"/>
            </a:solidFill>
            <a:prstDash val="sysDot"/>
            <a:round/>
            <a:headEnd/>
            <a:tailEnd type="stealth"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8" name="Line 54">
            <a:extLst>
              <a:ext uri="{FF2B5EF4-FFF2-40B4-BE49-F238E27FC236}">
                <a16:creationId xmlns:a16="http://schemas.microsoft.com/office/drawing/2014/main" id="{2ABF4E61-3725-CA6F-5358-8C15971BFE46}"/>
              </a:ext>
            </a:extLst>
          </p:cNvPr>
          <p:cNvSpPr>
            <a:spLocks noChangeShapeType="1"/>
          </p:cNvSpPr>
          <p:nvPr/>
        </p:nvSpPr>
        <p:spPr bwMode="auto">
          <a:xfrm flipV="1">
            <a:off x="3810000" y="4446106"/>
            <a:ext cx="685800" cy="2286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9" name="Line 55">
            <a:extLst>
              <a:ext uri="{FF2B5EF4-FFF2-40B4-BE49-F238E27FC236}">
                <a16:creationId xmlns:a16="http://schemas.microsoft.com/office/drawing/2014/main" id="{52CA2808-FC28-CC74-1302-6C07C8F56F63}"/>
              </a:ext>
            </a:extLst>
          </p:cNvPr>
          <p:cNvSpPr>
            <a:spLocks noChangeShapeType="1"/>
          </p:cNvSpPr>
          <p:nvPr/>
        </p:nvSpPr>
        <p:spPr bwMode="auto">
          <a:xfrm>
            <a:off x="3810000" y="4903306"/>
            <a:ext cx="2667000" cy="3810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0" name="Line 56">
            <a:extLst>
              <a:ext uri="{FF2B5EF4-FFF2-40B4-BE49-F238E27FC236}">
                <a16:creationId xmlns:a16="http://schemas.microsoft.com/office/drawing/2014/main" id="{8EB97909-EDF3-48E5-94F0-CDD785B7E93E}"/>
              </a:ext>
            </a:extLst>
          </p:cNvPr>
          <p:cNvSpPr>
            <a:spLocks noChangeShapeType="1"/>
          </p:cNvSpPr>
          <p:nvPr/>
        </p:nvSpPr>
        <p:spPr bwMode="auto">
          <a:xfrm>
            <a:off x="5943600" y="4446106"/>
            <a:ext cx="609600" cy="4572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1" name="TextBox 50">
            <a:extLst>
              <a:ext uri="{FF2B5EF4-FFF2-40B4-BE49-F238E27FC236}">
                <a16:creationId xmlns:a16="http://schemas.microsoft.com/office/drawing/2014/main" id="{43A293F6-4B07-D6CB-CBB9-92558DA5858E}"/>
              </a:ext>
            </a:extLst>
          </p:cNvPr>
          <p:cNvSpPr txBox="1"/>
          <p:nvPr/>
        </p:nvSpPr>
        <p:spPr>
          <a:xfrm>
            <a:off x="294926" y="6067100"/>
            <a:ext cx="11525948" cy="369332"/>
          </a:xfrm>
          <a:prstGeom prst="rect">
            <a:avLst/>
          </a:prstGeom>
          <a:noFill/>
        </p:spPr>
        <p:txBody>
          <a:bodyPr wrap="square" rtlCol="0">
            <a:spAutoFit/>
          </a:bodyPr>
          <a:lstStyle/>
          <a:p>
            <a:pPr algn="ctr"/>
            <a:r>
              <a:rPr lang="en-US" sz="2000" b="0" dirty="0">
                <a:latin typeface="+mn-lt"/>
              </a:rPr>
              <a:t>Lets see how we can formally specify this next -&gt;</a:t>
            </a:r>
          </a:p>
        </p:txBody>
      </p:sp>
    </p:spTree>
    <p:extLst>
      <p:ext uri="{BB962C8B-B14F-4D97-AF65-F5344CB8AC3E}">
        <p14:creationId xmlns:p14="http://schemas.microsoft.com/office/powerpoint/2010/main" val="1232050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24</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7" name="Rectangle 7">
            <a:extLst>
              <a:ext uri="{FF2B5EF4-FFF2-40B4-BE49-F238E27FC236}">
                <a16:creationId xmlns:a16="http://schemas.microsoft.com/office/drawing/2014/main" id="{616C1403-A8BD-92BC-D7CD-304E27F1406B}"/>
              </a:ext>
            </a:extLst>
          </p:cNvPr>
          <p:cNvSpPr>
            <a:spLocks noChangeArrowheads="1"/>
          </p:cNvSpPr>
          <p:nvPr/>
        </p:nvSpPr>
        <p:spPr bwMode="auto">
          <a:xfrm>
            <a:off x="1301098" y="1267968"/>
            <a:ext cx="8839200" cy="5096256"/>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5">
            <a:extLst>
              <a:ext uri="{FF2B5EF4-FFF2-40B4-BE49-F238E27FC236}">
                <a16:creationId xmlns:a16="http://schemas.microsoft.com/office/drawing/2014/main" id="{DEE7E344-6482-DD00-F412-10F30B29AB29}"/>
              </a:ext>
            </a:extLst>
          </p:cNvPr>
          <p:cNvSpPr>
            <a:spLocks noChangeArrowheads="1"/>
          </p:cNvSpPr>
          <p:nvPr/>
        </p:nvSpPr>
        <p:spPr bwMode="auto">
          <a:xfrm>
            <a:off x="1301098" y="1344168"/>
            <a:ext cx="4572000" cy="5203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dirty="0">
                <a:latin typeface="Courier New" charset="0"/>
              </a:rPr>
              <a:t>Family </a:t>
            </a:r>
            <a:r>
              <a:rPr lang="en-US" sz="1200" dirty="0" err="1">
                <a:latin typeface="Courier New" charset="0"/>
              </a:rPr>
              <a:t>PipeFilter</a:t>
            </a:r>
            <a:r>
              <a:rPr lang="en-US" sz="1200" dirty="0">
                <a:latin typeface="Courier New" charset="0"/>
              </a:rPr>
              <a:t> = {</a:t>
            </a:r>
          </a:p>
          <a:p>
            <a:r>
              <a:rPr lang="en-US" sz="1200" dirty="0">
                <a:latin typeface="Courier New" charset="0"/>
              </a:rPr>
              <a:t>  Port Type </a:t>
            </a:r>
            <a:r>
              <a:rPr lang="en-US" sz="1200" dirty="0" err="1">
                <a:latin typeface="Courier New" charset="0"/>
              </a:rPr>
              <a:t>OutputPort</a:t>
            </a:r>
            <a:r>
              <a:rPr lang="en-US" sz="1200" dirty="0">
                <a:latin typeface="Courier New" charset="0"/>
              </a:rPr>
              <a:t>;</a:t>
            </a:r>
          </a:p>
          <a:p>
            <a:r>
              <a:rPr lang="en-US" sz="1200" dirty="0">
                <a:latin typeface="Courier New" charset="0"/>
              </a:rPr>
              <a:t>  Port Type </a:t>
            </a:r>
            <a:r>
              <a:rPr lang="en-US" sz="1200" dirty="0" err="1">
                <a:latin typeface="Courier New" charset="0"/>
              </a:rPr>
              <a:t>InputPort</a:t>
            </a:r>
            <a:r>
              <a:rPr lang="en-US" sz="1200" dirty="0">
                <a:latin typeface="Courier New" charset="0"/>
              </a:rPr>
              <a:t>;</a:t>
            </a:r>
          </a:p>
          <a:p>
            <a:r>
              <a:rPr lang="en-US" sz="1200" dirty="0">
                <a:latin typeface="Courier New" charset="0"/>
              </a:rPr>
              <a:t>  Role Type Source;</a:t>
            </a:r>
          </a:p>
          <a:p>
            <a:r>
              <a:rPr lang="en-US" sz="1200" dirty="0">
                <a:latin typeface="Courier New" charset="0"/>
              </a:rPr>
              <a:t>  Role Type Sink;</a:t>
            </a:r>
          </a:p>
          <a:p>
            <a:r>
              <a:rPr lang="en-US" sz="1200" dirty="0">
                <a:latin typeface="Courier New" charset="0"/>
              </a:rPr>
              <a:t>  Component Type Filter;</a:t>
            </a:r>
          </a:p>
          <a:p>
            <a:r>
              <a:rPr lang="en-US" sz="1200" dirty="0">
                <a:latin typeface="Courier New" charset="0"/>
              </a:rPr>
              <a:t>  Connector Type Pipe = {</a:t>
            </a:r>
          </a:p>
          <a:p>
            <a:r>
              <a:rPr lang="en-US" sz="1200" dirty="0">
                <a:latin typeface="Courier New" charset="0"/>
              </a:rPr>
              <a:t>    Role </a:t>
            </a:r>
            <a:r>
              <a:rPr lang="en-US" sz="1200" dirty="0" err="1">
                <a:latin typeface="Courier New" charset="0"/>
              </a:rPr>
              <a:t>src</a:t>
            </a:r>
            <a:r>
              <a:rPr lang="en-US" sz="1200" dirty="0">
                <a:latin typeface="Courier New" charset="0"/>
              </a:rPr>
              <a:t> : Source;</a:t>
            </a:r>
          </a:p>
          <a:p>
            <a:r>
              <a:rPr lang="en-US" sz="1200" dirty="0">
                <a:latin typeface="Courier New" charset="0"/>
              </a:rPr>
              <a:t>    Role </a:t>
            </a:r>
            <a:r>
              <a:rPr lang="en-US" sz="1200" dirty="0" err="1">
                <a:latin typeface="Courier New" charset="0"/>
              </a:rPr>
              <a:t>snk</a:t>
            </a:r>
            <a:r>
              <a:rPr lang="en-US" sz="1200" dirty="0">
                <a:latin typeface="Courier New" charset="0"/>
              </a:rPr>
              <a:t> : Sink;</a:t>
            </a:r>
          </a:p>
          <a:p>
            <a:r>
              <a:rPr lang="en-US" sz="1200" dirty="0">
                <a:latin typeface="Courier New" charset="0"/>
              </a:rPr>
              <a:t>    Properties {</a:t>
            </a:r>
          </a:p>
          <a:p>
            <a:r>
              <a:rPr lang="en-US" sz="1200" dirty="0">
                <a:latin typeface="Courier New" charset="0"/>
              </a:rPr>
              <a:t>      latency : int;</a:t>
            </a:r>
          </a:p>
          <a:p>
            <a:r>
              <a:rPr lang="en-US" sz="1200" dirty="0">
                <a:latin typeface="Courier New" charset="0"/>
              </a:rPr>
              <a:t>      </a:t>
            </a:r>
            <a:r>
              <a:rPr lang="en-US" sz="1200" dirty="0" err="1">
                <a:latin typeface="Courier New" charset="0"/>
              </a:rPr>
              <a:t>pipeProtocol</a:t>
            </a:r>
            <a:r>
              <a:rPr lang="en-US" sz="1200" dirty="0">
                <a:latin typeface="Courier New" charset="0"/>
              </a:rPr>
              <a:t>: String = …;</a:t>
            </a:r>
          </a:p>
          <a:p>
            <a:r>
              <a:rPr lang="en-US" sz="1200" dirty="0">
                <a:latin typeface="Courier New" charset="0"/>
              </a:rPr>
              <a:t>    }</a:t>
            </a:r>
          </a:p>
          <a:p>
            <a:r>
              <a:rPr lang="en-US" sz="1200" dirty="0">
                <a:latin typeface="Courier New" charset="0"/>
              </a:rPr>
              <a:t>  };</a:t>
            </a:r>
          </a:p>
          <a:p>
            <a:r>
              <a:rPr lang="en-US" sz="1200" dirty="0">
                <a:latin typeface="Courier New" charset="0"/>
              </a:rPr>
              <a:t>};</a:t>
            </a:r>
          </a:p>
          <a:p>
            <a:br>
              <a:rPr lang="en-US" sz="1200" dirty="0">
                <a:latin typeface="Courier New" charset="0"/>
              </a:rPr>
            </a:br>
            <a:r>
              <a:rPr lang="en-US" sz="1200" dirty="0">
                <a:latin typeface="Courier New" charset="0"/>
              </a:rPr>
              <a:t>System simple : </a:t>
            </a:r>
            <a:r>
              <a:rPr lang="en-US" sz="1200" dirty="0" err="1">
                <a:latin typeface="Courier New" charset="0"/>
              </a:rPr>
              <a:t>PipeFilter</a:t>
            </a:r>
            <a:r>
              <a:rPr lang="en-US" sz="1200" dirty="0">
                <a:latin typeface="Courier New" charset="0"/>
              </a:rPr>
              <a:t> = {</a:t>
            </a:r>
          </a:p>
          <a:p>
            <a:r>
              <a:rPr lang="en-US" sz="1200" dirty="0">
                <a:latin typeface="Courier New" charset="0"/>
              </a:rPr>
              <a:t>  Component Splitter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pOut1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Port pOut2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Properties { … }</a:t>
            </a:r>
          </a:p>
          <a:p>
            <a:r>
              <a:rPr lang="en-US" sz="1200" dirty="0">
                <a:latin typeface="Courier New" charset="0"/>
              </a:rPr>
              <a:t>  };</a:t>
            </a:r>
          </a:p>
          <a:p>
            <a:r>
              <a:rPr lang="en-US" sz="1200" dirty="0">
                <a:latin typeface="Courier New" charset="0"/>
              </a:rPr>
              <a:t>  Component Grep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a:t>
            </a:r>
            <a:r>
              <a:rPr lang="en-US" sz="1200" dirty="0" err="1">
                <a:latin typeface="Courier New" charset="0"/>
              </a:rPr>
              <a:t>pOut</a:t>
            </a:r>
            <a:r>
              <a:rPr lang="en-US" sz="1200" dirty="0">
                <a:latin typeface="Courier New" charset="0"/>
              </a:rPr>
              <a:t>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a:t>
            </a:r>
          </a:p>
          <a:p>
            <a:endParaRPr lang="en-US" sz="1200" dirty="0">
              <a:latin typeface="Courier New" charset="0"/>
            </a:endParaRPr>
          </a:p>
        </p:txBody>
      </p:sp>
      <p:sp>
        <p:nvSpPr>
          <p:cNvPr id="9" name="Rectangle 6">
            <a:extLst>
              <a:ext uri="{FF2B5EF4-FFF2-40B4-BE49-F238E27FC236}">
                <a16:creationId xmlns:a16="http://schemas.microsoft.com/office/drawing/2014/main" id="{0BD12211-C4DB-1393-4BE8-467DC7A2F58E}"/>
              </a:ext>
            </a:extLst>
          </p:cNvPr>
          <p:cNvSpPr>
            <a:spLocks noChangeArrowheads="1"/>
          </p:cNvSpPr>
          <p:nvPr/>
        </p:nvSpPr>
        <p:spPr bwMode="auto">
          <a:xfrm>
            <a:off x="5492098" y="1267968"/>
            <a:ext cx="4800600" cy="556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a:latin typeface="Courier New" charset="0"/>
              </a:rPr>
              <a:t>  Component MergeAndSort : Filter = {</a:t>
            </a:r>
          </a:p>
          <a:p>
            <a:r>
              <a:rPr lang="en-US" sz="1200">
                <a:latin typeface="Courier New" charset="0"/>
              </a:rPr>
              <a:t>    Port pIn1 : InputPort = new InputPort;</a:t>
            </a:r>
          </a:p>
          <a:p>
            <a:r>
              <a:rPr lang="en-US" sz="1200">
                <a:latin typeface="Courier New" charset="0"/>
              </a:rPr>
              <a:t>    Port pIn2 : InputPort = new InputPort;</a:t>
            </a:r>
          </a:p>
          <a:p>
            <a:r>
              <a:rPr lang="en-US" sz="1200">
                <a:latin typeface="Courier New" charset="0"/>
              </a:rPr>
              <a:t>    Port pOut : OutputPort = new OutputPort;</a:t>
            </a:r>
          </a:p>
          <a:p>
            <a:r>
              <a:rPr lang="en-US" sz="1200">
                <a:latin typeface="Courier New" charset="0"/>
              </a:rPr>
              <a:t>    Representation {</a:t>
            </a:r>
          </a:p>
          <a:p>
            <a:r>
              <a:rPr lang="en-US" sz="1200">
                <a:latin typeface="Courier New" charset="0"/>
              </a:rPr>
              <a:t>      System MergeAndSortRep : PipeFilter = {</a:t>
            </a:r>
          </a:p>
          <a:p>
            <a:r>
              <a:rPr lang="en-US" sz="1200">
                <a:latin typeface="Courier New" charset="0"/>
              </a:rPr>
              <a:t>        Component Merge : Filter = { … };</a:t>
            </a:r>
          </a:p>
          <a:p>
            <a:r>
              <a:rPr lang="en-US" sz="1200">
                <a:latin typeface="Courier New" charset="0"/>
              </a:rPr>
              <a:t>        Component Sort : Filter = { … };</a:t>
            </a:r>
          </a:p>
          <a:p>
            <a:r>
              <a:rPr lang="en-US" sz="1200">
                <a:latin typeface="Courier New" charset="0"/>
              </a:rPr>
              <a:t>        Connector MergeStream : Pipe = new Pipe;</a:t>
            </a:r>
          </a:p>
          <a:p>
            <a:r>
              <a:rPr lang="en-US" sz="1200">
                <a:latin typeface="Courier New" charset="0"/>
              </a:rPr>
              <a:t>        Attachments { … };</a:t>
            </a:r>
          </a:p>
          <a:p>
            <a:r>
              <a:rPr lang="en-US" sz="1200">
                <a:latin typeface="Courier New" charset="0"/>
              </a:rPr>
              <a:t>      }; /* end sub-system */</a:t>
            </a:r>
          </a:p>
          <a:p>
            <a:r>
              <a:rPr lang="en-US" sz="1200">
                <a:latin typeface="Courier New" charset="0"/>
              </a:rPr>
              <a:t>      Bindings {</a:t>
            </a:r>
          </a:p>
          <a:p>
            <a:r>
              <a:rPr lang="en-US" sz="1200">
                <a:latin typeface="Courier New" charset="0"/>
              </a:rPr>
              <a:t>        pIn1 to Merge.pIn1;</a:t>
            </a:r>
          </a:p>
          <a:p>
            <a:r>
              <a:rPr lang="en-US" sz="1200">
                <a:latin typeface="Courier New" charset="0"/>
              </a:rPr>
              <a:t>        pIn2 to Merge.pIn2;</a:t>
            </a:r>
          </a:p>
          <a:p>
            <a:r>
              <a:rPr lang="en-US" sz="1200">
                <a:latin typeface="Courier New" charset="0"/>
              </a:rPr>
              <a:t>        pOut to Sort.pOut;</a:t>
            </a:r>
          </a:p>
          <a:p>
            <a:r>
              <a:rPr lang="en-US" sz="1200">
                <a:latin typeface="Courier New" charset="0"/>
              </a:rPr>
              <a:t>      };</a:t>
            </a:r>
          </a:p>
          <a:p>
            <a:r>
              <a:rPr lang="en-US" sz="1200">
                <a:latin typeface="Courier New" charset="0"/>
              </a:rPr>
              <a:t>    };</a:t>
            </a:r>
          </a:p>
          <a:p>
            <a:r>
              <a:rPr lang="en-US" sz="1200">
                <a:latin typeface="Courier New" charset="0"/>
              </a:rPr>
              <a:t>  };</a:t>
            </a:r>
          </a:p>
          <a:p>
            <a:r>
              <a:rPr lang="en-US" sz="1200">
                <a:latin typeface="Courier New" charset="0"/>
              </a:rPr>
              <a:t>  Connector SplitStream1 : Pipe = new Pipe;</a:t>
            </a:r>
          </a:p>
          <a:p>
            <a:r>
              <a:rPr lang="en-US" sz="1200">
                <a:latin typeface="Courier New" charset="0"/>
              </a:rPr>
              <a:t>  Connector SplitStream2 : Pipe = new Pipe;</a:t>
            </a:r>
          </a:p>
          <a:p>
            <a:r>
              <a:rPr lang="en-US" sz="1200">
                <a:latin typeface="Courier New" charset="0"/>
              </a:rPr>
              <a:t>  Connector GrepStream : Pipe = new Pipe;</a:t>
            </a:r>
          </a:p>
          <a:p>
            <a:r>
              <a:rPr lang="en-US" sz="1200">
                <a:latin typeface="Courier New" charset="0"/>
              </a:rPr>
              <a:t>  Attachments {</a:t>
            </a:r>
          </a:p>
          <a:p>
            <a:r>
              <a:rPr lang="en-US" sz="1200">
                <a:latin typeface="Courier New" charset="0"/>
              </a:rPr>
              <a:t>    Splitter.pOut1 to SplitStream1.src;</a:t>
            </a:r>
          </a:p>
          <a:p>
            <a:r>
              <a:rPr lang="en-US" sz="1200">
                <a:latin typeface="Courier New" charset="0"/>
              </a:rPr>
              <a:t>    Grep.pIn to SplitStream1.snk;</a:t>
            </a:r>
          </a:p>
          <a:p>
            <a:r>
              <a:rPr lang="en-US" sz="1200">
                <a:latin typeface="Courier New" charset="0"/>
              </a:rPr>
              <a:t>    Grep.pOut to GrepStream.src;</a:t>
            </a:r>
          </a:p>
          <a:p>
            <a:r>
              <a:rPr lang="en-US" sz="1200">
                <a:latin typeface="Courier New" charset="0"/>
              </a:rPr>
              <a:t>    MergeAndSort.pIn1 to GrepStream.snk;</a:t>
            </a:r>
          </a:p>
          <a:p>
            <a:r>
              <a:rPr lang="en-US" sz="1200">
                <a:latin typeface="Courier New" charset="0"/>
              </a:rPr>
              <a:t>    Splitter.pOut2 to SplitStream2.src;</a:t>
            </a:r>
          </a:p>
          <a:p>
            <a:r>
              <a:rPr lang="en-US" sz="1200">
                <a:latin typeface="Courier New" charset="0"/>
              </a:rPr>
              <a:t>    MergeAndSort.pIn2 to SplitStream2.snk;</a:t>
            </a:r>
          </a:p>
          <a:p>
            <a:r>
              <a:rPr lang="en-US" sz="1200">
                <a:latin typeface="Courier New" charset="0"/>
              </a:rPr>
              <a:t>  };</a:t>
            </a:r>
          </a:p>
          <a:p>
            <a:r>
              <a:rPr lang="en-US" sz="1200">
                <a:latin typeface="Courier New" charset="0"/>
              </a:rPr>
              <a:t>}; /* end system */</a:t>
            </a:r>
          </a:p>
        </p:txBody>
      </p:sp>
    </p:spTree>
    <p:extLst>
      <p:ext uri="{BB962C8B-B14F-4D97-AF65-F5344CB8AC3E}">
        <p14:creationId xmlns:p14="http://schemas.microsoft.com/office/powerpoint/2010/main" val="229269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25</a:t>
            </a:fld>
            <a:endParaRPr lang="en-US"/>
          </a:p>
        </p:txBody>
      </p:sp>
      <p:sp>
        <p:nvSpPr>
          <p:cNvPr id="680962" name="Rectangle 2"/>
          <p:cNvSpPr>
            <a:spLocks noGrp="1" noChangeArrowheads="1"/>
          </p:cNvSpPr>
          <p:nvPr>
            <p:ph type="title"/>
          </p:nvPr>
        </p:nvSpPr>
        <p:spPr/>
        <p:txBody>
          <a:bodyPr/>
          <a:lstStyle/>
          <a:p>
            <a:r>
              <a:rPr lang="en-US" dirty="0"/>
              <a:t>Thoughts on Formal Architecture Modeling</a:t>
            </a:r>
          </a:p>
        </p:txBody>
      </p:sp>
      <p:sp>
        <p:nvSpPr>
          <p:cNvPr id="10" name="TextBox 9">
            <a:extLst>
              <a:ext uri="{FF2B5EF4-FFF2-40B4-BE49-F238E27FC236}">
                <a16:creationId xmlns:a16="http://schemas.microsoft.com/office/drawing/2014/main" id="{89CD478B-6D08-F79B-59C2-9EF2C9945C05}"/>
              </a:ext>
            </a:extLst>
          </p:cNvPr>
          <p:cNvSpPr txBox="1"/>
          <p:nvPr/>
        </p:nvSpPr>
        <p:spPr>
          <a:xfrm>
            <a:off x="1443377" y="1068465"/>
            <a:ext cx="2797181" cy="341632"/>
          </a:xfrm>
          <a:prstGeom prst="rect">
            <a:avLst/>
          </a:prstGeom>
          <a:noFill/>
        </p:spPr>
        <p:txBody>
          <a:bodyPr wrap="square" rtlCol="0">
            <a:spAutoFit/>
          </a:bodyPr>
          <a:lstStyle/>
          <a:p>
            <a:pPr algn="ctr"/>
            <a:r>
              <a:rPr lang="en-US" dirty="0">
                <a:latin typeface="+mn-lt"/>
              </a:rPr>
              <a:t>How does this….</a:t>
            </a:r>
          </a:p>
        </p:txBody>
      </p:sp>
      <p:pic>
        <p:nvPicPr>
          <p:cNvPr id="2" name="Picture 1">
            <a:extLst>
              <a:ext uri="{FF2B5EF4-FFF2-40B4-BE49-F238E27FC236}">
                <a16:creationId xmlns:a16="http://schemas.microsoft.com/office/drawing/2014/main" id="{E34F5B1D-BB19-0F6C-21EB-4FF342FDB329}"/>
              </a:ext>
            </a:extLst>
          </p:cNvPr>
          <p:cNvPicPr>
            <a:picLocks noChangeAspect="1"/>
          </p:cNvPicPr>
          <p:nvPr/>
        </p:nvPicPr>
        <p:blipFill>
          <a:blip r:embed="rId2"/>
          <a:stretch>
            <a:fillRect/>
          </a:stretch>
        </p:blipFill>
        <p:spPr>
          <a:xfrm>
            <a:off x="6096000" y="1500779"/>
            <a:ext cx="4963766" cy="2763108"/>
          </a:xfrm>
          <a:prstGeom prst="rect">
            <a:avLst/>
          </a:prstGeom>
          <a:ln w="25400">
            <a:solidFill>
              <a:schemeClr val="accent1"/>
            </a:solidFill>
          </a:ln>
        </p:spPr>
      </p:pic>
      <p:pic>
        <p:nvPicPr>
          <p:cNvPr id="3" name="Picture 2">
            <a:extLst>
              <a:ext uri="{FF2B5EF4-FFF2-40B4-BE49-F238E27FC236}">
                <a16:creationId xmlns:a16="http://schemas.microsoft.com/office/drawing/2014/main" id="{4EE0CEA1-64C1-633D-2ED2-D082926FAC69}"/>
              </a:ext>
            </a:extLst>
          </p:cNvPr>
          <p:cNvPicPr>
            <a:picLocks noChangeAspect="1"/>
          </p:cNvPicPr>
          <p:nvPr/>
        </p:nvPicPr>
        <p:blipFill>
          <a:blip r:embed="rId3"/>
          <a:stretch>
            <a:fillRect/>
          </a:stretch>
        </p:blipFill>
        <p:spPr>
          <a:xfrm>
            <a:off x="516835" y="1450021"/>
            <a:ext cx="5044656" cy="2948272"/>
          </a:xfrm>
          <a:prstGeom prst="rect">
            <a:avLst/>
          </a:prstGeom>
        </p:spPr>
      </p:pic>
      <p:sp>
        <p:nvSpPr>
          <p:cNvPr id="11" name="TextBox 10">
            <a:extLst>
              <a:ext uri="{FF2B5EF4-FFF2-40B4-BE49-F238E27FC236}">
                <a16:creationId xmlns:a16="http://schemas.microsoft.com/office/drawing/2014/main" id="{31A0BA01-0E73-5C43-16B4-D26847E57BE9}"/>
              </a:ext>
            </a:extLst>
          </p:cNvPr>
          <p:cNvSpPr txBox="1"/>
          <p:nvPr/>
        </p:nvSpPr>
        <p:spPr>
          <a:xfrm>
            <a:off x="6866659" y="1068465"/>
            <a:ext cx="3682071" cy="341632"/>
          </a:xfrm>
          <a:prstGeom prst="rect">
            <a:avLst/>
          </a:prstGeom>
          <a:noFill/>
        </p:spPr>
        <p:txBody>
          <a:bodyPr wrap="square" rtlCol="0">
            <a:spAutoFit/>
          </a:bodyPr>
          <a:lstStyle/>
          <a:p>
            <a:pPr algn="ctr"/>
            <a:r>
              <a:rPr lang="en-US" dirty="0">
                <a:latin typeface="+mn-lt"/>
              </a:rPr>
              <a:t>Help Achieve any of this?</a:t>
            </a:r>
          </a:p>
        </p:txBody>
      </p:sp>
      <p:sp>
        <p:nvSpPr>
          <p:cNvPr id="12" name="TextBox 11">
            <a:extLst>
              <a:ext uri="{FF2B5EF4-FFF2-40B4-BE49-F238E27FC236}">
                <a16:creationId xmlns:a16="http://schemas.microsoft.com/office/drawing/2014/main" id="{08798D15-D61B-FCE3-7D1F-F92D71F6CFAE}"/>
              </a:ext>
            </a:extLst>
          </p:cNvPr>
          <p:cNvSpPr txBox="1"/>
          <p:nvPr/>
        </p:nvSpPr>
        <p:spPr>
          <a:xfrm>
            <a:off x="241982" y="4729330"/>
            <a:ext cx="11525948" cy="1477328"/>
          </a:xfrm>
          <a:prstGeom prst="rect">
            <a:avLst/>
          </a:prstGeom>
          <a:noFill/>
        </p:spPr>
        <p:txBody>
          <a:bodyPr wrap="square" rtlCol="0">
            <a:spAutoFit/>
          </a:bodyPr>
          <a:lstStyle/>
          <a:p>
            <a:r>
              <a:rPr lang="en-US" sz="2000" b="0" dirty="0">
                <a:latin typeface="+mn-lt"/>
              </a:rPr>
              <a:t>My personal view – I have never found any instance where formal methods for architecture modeling have made sense.  However, I think the sweet spot for formal methods is in design verification, especially for safety critical systems.  I like the work of Wane Hillel in this space, ref: </a:t>
            </a:r>
            <a:r>
              <a:rPr lang="en-US" sz="2000" b="0" dirty="0">
                <a:latin typeface="+mn-lt"/>
                <a:hlinkClick r:id="rId4"/>
              </a:rPr>
              <a:t>https://www.hillelwayne.com/tags/formal-methods/</a:t>
            </a:r>
            <a:r>
              <a:rPr lang="en-US" sz="2000" b="0" dirty="0">
                <a:latin typeface="+mn-lt"/>
              </a:rPr>
              <a:t>.  See his work on TLA+ and Alloy - </a:t>
            </a:r>
            <a:r>
              <a:rPr lang="en-US" sz="2000" b="0" dirty="0">
                <a:latin typeface="+mn-lt"/>
                <a:hlinkClick r:id="rId5"/>
              </a:rPr>
              <a:t>https://www.hillelwayne.com/projects/</a:t>
            </a:r>
            <a:r>
              <a:rPr lang="en-US" sz="2000" b="0" dirty="0">
                <a:latin typeface="+mn-lt"/>
              </a:rPr>
              <a:t> </a:t>
            </a:r>
          </a:p>
        </p:txBody>
      </p:sp>
    </p:spTree>
    <p:extLst>
      <p:ext uri="{BB962C8B-B14F-4D97-AF65-F5344CB8AC3E}">
        <p14:creationId xmlns:p14="http://schemas.microsoft.com/office/powerpoint/2010/main" val="3025367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ML Diagram Types | Learn About All 14 Types of UML Diagrams">
            <a:extLst>
              <a:ext uri="{FF2B5EF4-FFF2-40B4-BE49-F238E27FC236}">
                <a16:creationId xmlns:a16="http://schemas.microsoft.com/office/drawing/2014/main" id="{2D0EE7E5-17BD-8EA2-37BC-BF3BD3871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33" y="1465778"/>
            <a:ext cx="6845289" cy="43985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p:cNvSpPr>
            <a:spLocks noGrp="1"/>
          </p:cNvSpPr>
          <p:nvPr>
            <p:ph type="sldNum" sz="quarter" idx="11"/>
          </p:nvPr>
        </p:nvSpPr>
        <p:spPr/>
        <p:txBody>
          <a:bodyPr/>
          <a:lstStyle/>
          <a:p>
            <a:fld id="{6A4E8E82-B71F-A446-92B7-F7D70F811AA7}" type="slidenum">
              <a:rPr lang="en-US"/>
              <a:pPr/>
              <a:t>26</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pic>
        <p:nvPicPr>
          <p:cNvPr id="2050" name="Picture 2">
            <a:extLst>
              <a:ext uri="{FF2B5EF4-FFF2-40B4-BE49-F238E27FC236}">
                <a16:creationId xmlns:a16="http://schemas.microsoft.com/office/drawing/2014/main" id="{68E47D15-A291-AF47-FA49-279CA1A544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710" y="1623433"/>
            <a:ext cx="1175015" cy="8533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AB88D2-6301-3B84-4CCF-6FAC150A9F70}"/>
              </a:ext>
            </a:extLst>
          </p:cNvPr>
          <p:cNvSpPr txBox="1"/>
          <p:nvPr/>
        </p:nvSpPr>
        <p:spPr>
          <a:xfrm>
            <a:off x="7655999" y="1465778"/>
            <a:ext cx="4246179" cy="1338828"/>
          </a:xfrm>
          <a:prstGeom prst="rect">
            <a:avLst/>
          </a:prstGeom>
          <a:noFill/>
        </p:spPr>
        <p:txBody>
          <a:bodyPr wrap="square" rtlCol="0">
            <a:spAutoFit/>
          </a:bodyPr>
          <a:lstStyle/>
          <a:p>
            <a:r>
              <a:rPr lang="en-US" b="0" dirty="0">
                <a:latin typeface="+mn-lt"/>
              </a:rPr>
              <a:t>UML is a semi-formal visual language which specifies 14 different types of diagrams that cover both static and dynamic modeling needs </a:t>
            </a:r>
          </a:p>
        </p:txBody>
      </p:sp>
      <p:sp>
        <p:nvSpPr>
          <p:cNvPr id="3" name="Rectangle 2">
            <a:extLst>
              <a:ext uri="{FF2B5EF4-FFF2-40B4-BE49-F238E27FC236}">
                <a16:creationId xmlns:a16="http://schemas.microsoft.com/office/drawing/2014/main" id="{80E6C473-AB89-1AE0-24EE-494A2E37C48D}"/>
              </a:ext>
            </a:extLst>
          </p:cNvPr>
          <p:cNvSpPr/>
          <p:nvPr/>
        </p:nvSpPr>
        <p:spPr>
          <a:xfrm>
            <a:off x="2238702" y="5920340"/>
            <a:ext cx="7882760" cy="343043"/>
          </a:xfrm>
          <a:prstGeom prst="rect">
            <a:avLst/>
          </a:prstGeom>
        </p:spPr>
        <p:txBody>
          <a:bodyPr wrap="square">
            <a:spAutoFit/>
          </a:bodyPr>
          <a:lstStyle/>
          <a:p>
            <a:r>
              <a:rPr lang="en-US" dirty="0"/>
              <a:t>https://</a:t>
            </a:r>
            <a:r>
              <a:rPr lang="en-US" dirty="0" err="1"/>
              <a:t>creately.com</a:t>
            </a:r>
            <a:r>
              <a:rPr lang="en-US" dirty="0"/>
              <a:t>/blog/diagrams/</a:t>
            </a:r>
            <a:r>
              <a:rPr lang="en-US" dirty="0" err="1"/>
              <a:t>uml</a:t>
            </a:r>
            <a:r>
              <a:rPr lang="en-US" dirty="0"/>
              <a:t>-diagram-types-examples/</a:t>
            </a:r>
          </a:p>
        </p:txBody>
      </p:sp>
      <p:sp>
        <p:nvSpPr>
          <p:cNvPr id="16" name="TextBox 15">
            <a:extLst>
              <a:ext uri="{FF2B5EF4-FFF2-40B4-BE49-F238E27FC236}">
                <a16:creationId xmlns:a16="http://schemas.microsoft.com/office/drawing/2014/main" id="{2ED852FA-1A91-7971-562D-141B5464CB04}"/>
              </a:ext>
            </a:extLst>
          </p:cNvPr>
          <p:cNvSpPr txBox="1"/>
          <p:nvPr/>
        </p:nvSpPr>
        <p:spPr>
          <a:xfrm>
            <a:off x="7655998" y="3163199"/>
            <a:ext cx="4246179" cy="1588127"/>
          </a:xfrm>
          <a:prstGeom prst="rect">
            <a:avLst/>
          </a:prstGeom>
          <a:noFill/>
        </p:spPr>
        <p:txBody>
          <a:bodyPr wrap="square" rtlCol="0">
            <a:spAutoFit/>
          </a:bodyPr>
          <a:lstStyle/>
          <a:p>
            <a:r>
              <a:rPr lang="en-US" b="0" dirty="0">
                <a:latin typeface="+mn-lt"/>
              </a:rPr>
              <a:t>While UML is expressive enough to support architecture modeling, its primary abstractions are geared towards source code components and connectors vs architectural ones.</a:t>
            </a:r>
          </a:p>
        </p:txBody>
      </p:sp>
    </p:spTree>
    <p:extLst>
      <p:ext uri="{BB962C8B-B14F-4D97-AF65-F5344CB8AC3E}">
        <p14:creationId xmlns:p14="http://schemas.microsoft.com/office/powerpoint/2010/main" val="269770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92C5B16-DA23-8143-A671-6BCAAD2369BB}" type="slidenum">
              <a:rPr lang="en-US"/>
              <a:pPr/>
              <a:t>27</a:t>
            </a:fld>
            <a:endParaRPr lang="en-US"/>
          </a:p>
        </p:txBody>
      </p:sp>
      <p:sp>
        <p:nvSpPr>
          <p:cNvPr id="703490" name="Rectangle 2"/>
          <p:cNvSpPr>
            <a:spLocks noGrp="1" noChangeArrowheads="1"/>
          </p:cNvSpPr>
          <p:nvPr>
            <p:ph type="title"/>
          </p:nvPr>
        </p:nvSpPr>
        <p:spPr/>
        <p:txBody>
          <a:bodyPr/>
          <a:lstStyle/>
          <a:p>
            <a:r>
              <a:rPr lang="en-US" dirty="0"/>
              <a:t>Example: UML to model a banking service</a:t>
            </a:r>
          </a:p>
        </p:txBody>
      </p:sp>
      <p:pic>
        <p:nvPicPr>
          <p:cNvPr id="703509" name="Picture 21"/>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993392" y="1900381"/>
            <a:ext cx="8001000" cy="4076700"/>
          </a:xfrm>
          <a:noFill/>
          <a:ln/>
        </p:spPr>
      </p:pic>
      <p:sp>
        <p:nvSpPr>
          <p:cNvPr id="6" name="Text Box 19">
            <a:extLst>
              <a:ext uri="{FF2B5EF4-FFF2-40B4-BE49-F238E27FC236}">
                <a16:creationId xmlns:a16="http://schemas.microsoft.com/office/drawing/2014/main" id="{5267C825-BF9E-B29C-3611-42378FCBDD29}"/>
              </a:ext>
            </a:extLst>
          </p:cNvPr>
          <p:cNvSpPr txBox="1">
            <a:spLocks noChangeArrowheads="1"/>
          </p:cNvSpPr>
          <p:nvPr/>
        </p:nvSpPr>
        <p:spPr bwMode="auto">
          <a:xfrm>
            <a:off x="2935668" y="1171640"/>
            <a:ext cx="5605189"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UML Basic Component Diagram with Stereotypes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28</a:t>
            </a:fld>
            <a:endParaRPr lang="en-US"/>
          </a:p>
        </p:txBody>
      </p:sp>
      <p:sp>
        <p:nvSpPr>
          <p:cNvPr id="705538" name="Rectangle 2"/>
          <p:cNvSpPr>
            <a:spLocks noGrp="1" noChangeArrowheads="1"/>
          </p:cNvSpPr>
          <p:nvPr>
            <p:ph type="title"/>
          </p:nvPr>
        </p:nvSpPr>
        <p:spPr/>
        <p:txBody>
          <a:bodyPr/>
          <a:lstStyle/>
          <a:p>
            <a:r>
              <a:rPr lang="en-US" sz="3200" dirty="0"/>
              <a:t>Another UML Example</a:t>
            </a:r>
          </a:p>
        </p:txBody>
      </p:sp>
      <p:pic>
        <p:nvPicPr>
          <p:cNvPr id="705541" name="Picture 5"/>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600200" y="2303464"/>
            <a:ext cx="8915400" cy="3563937"/>
          </a:xfrm>
          <a:noFill/>
          <a:ln/>
        </p:spPr>
      </p:pic>
      <p:sp>
        <p:nvSpPr>
          <p:cNvPr id="705543" name="Text Box 7"/>
          <p:cNvSpPr txBox="1">
            <a:spLocks noChangeArrowheads="1"/>
          </p:cNvSpPr>
          <p:nvPr/>
        </p:nvSpPr>
        <p:spPr bwMode="auto">
          <a:xfrm>
            <a:off x="2319528" y="1377391"/>
            <a:ext cx="8494826" cy="343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Adding Custom Stereotypes – Service, Service Connector, Service Interface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29</a:t>
            </a:fld>
            <a:endParaRPr lang="en-US"/>
          </a:p>
        </p:txBody>
      </p:sp>
      <p:sp>
        <p:nvSpPr>
          <p:cNvPr id="705538" name="Rectangle 2"/>
          <p:cNvSpPr>
            <a:spLocks noGrp="1" noChangeArrowheads="1"/>
          </p:cNvSpPr>
          <p:nvPr>
            <p:ph type="title"/>
          </p:nvPr>
        </p:nvSpPr>
        <p:spPr/>
        <p:txBody>
          <a:bodyPr/>
          <a:lstStyle/>
          <a:p>
            <a:r>
              <a:rPr lang="en-US" sz="3200" dirty="0"/>
              <a:t>Another UML Example – Something more realistic Kubernetes v1</a:t>
            </a:r>
          </a:p>
        </p:txBody>
      </p:sp>
      <p:pic>
        <p:nvPicPr>
          <p:cNvPr id="6" name="Picture 5" descr="Diagram&#10;&#10;Description automatically generated">
            <a:extLst>
              <a:ext uri="{FF2B5EF4-FFF2-40B4-BE49-F238E27FC236}">
                <a16:creationId xmlns:a16="http://schemas.microsoft.com/office/drawing/2014/main" id="{E035123C-87DA-F9EA-2F6B-E3D6778D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238" y="1693956"/>
            <a:ext cx="8738669" cy="4212857"/>
          </a:xfrm>
          <a:prstGeom prst="rect">
            <a:avLst/>
          </a:prstGeom>
        </p:spPr>
      </p:pic>
    </p:spTree>
    <p:extLst>
      <p:ext uri="{BB962C8B-B14F-4D97-AF65-F5344CB8AC3E}">
        <p14:creationId xmlns:p14="http://schemas.microsoft.com/office/powerpoint/2010/main" val="406803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a:t>
            </a:fld>
            <a:endParaRPr lang="en-US"/>
          </a:p>
        </p:txBody>
      </p:sp>
      <p:sp>
        <p:nvSpPr>
          <p:cNvPr id="680962" name="Rectangle 2"/>
          <p:cNvSpPr>
            <a:spLocks noGrp="1" noChangeArrowheads="1"/>
          </p:cNvSpPr>
          <p:nvPr>
            <p:ph type="title"/>
          </p:nvPr>
        </p:nvSpPr>
        <p:spPr/>
        <p:txBody>
          <a:bodyPr/>
          <a:lstStyle/>
          <a:p>
            <a:r>
              <a:rPr lang="en-US" dirty="0"/>
              <a:t>So what are software architecture models?</a:t>
            </a:r>
          </a:p>
        </p:txBody>
      </p:sp>
      <p:sp>
        <p:nvSpPr>
          <p:cNvPr id="680963" name="Rectangle 3" descr="Rectangle: Click to edit Master text styles&#10;Second level&#10;Third level&#10;Fourth level&#10;Fifth level"/>
          <p:cNvSpPr>
            <a:spLocks noGrp="1" noChangeArrowheads="1"/>
          </p:cNvSpPr>
          <p:nvPr>
            <p:ph type="body" idx="1"/>
          </p:nvPr>
        </p:nvSpPr>
        <p:spPr/>
        <p:txBody>
          <a:bodyPr/>
          <a:lstStyle/>
          <a:p>
            <a:r>
              <a:rPr lang="en-US" dirty="0"/>
              <a:t>Architecture models capture the foundational design decisions about a system. </a:t>
            </a:r>
          </a:p>
          <a:p>
            <a:pPr lvl="1"/>
            <a:r>
              <a:rPr lang="en-US" dirty="0"/>
              <a:t>An architecture model is an </a:t>
            </a:r>
            <a:r>
              <a:rPr lang="en-US" b="1" dirty="0"/>
              <a:t>artifact</a:t>
            </a:r>
            <a:r>
              <a:rPr lang="en-US" dirty="0"/>
              <a:t> that captures these decisions</a:t>
            </a:r>
          </a:p>
          <a:p>
            <a:pPr lvl="1"/>
            <a:r>
              <a:rPr lang="en-US" dirty="0"/>
              <a:t>These models serve as documentation that can be consumed by various stakeholders </a:t>
            </a:r>
          </a:p>
          <a:p>
            <a:pPr lvl="1"/>
            <a:endParaRPr lang="en-US" dirty="0"/>
          </a:p>
        </p:txBody>
      </p:sp>
    </p:spTree>
    <p:extLst>
      <p:ext uri="{BB962C8B-B14F-4D97-AF65-F5344CB8AC3E}">
        <p14:creationId xmlns:p14="http://schemas.microsoft.com/office/powerpoint/2010/main" val="2070333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30</a:t>
            </a:fld>
            <a:endParaRPr lang="en-US"/>
          </a:p>
        </p:txBody>
      </p:sp>
      <p:sp>
        <p:nvSpPr>
          <p:cNvPr id="705538" name="Rectangle 2"/>
          <p:cNvSpPr>
            <a:spLocks noGrp="1" noChangeArrowheads="1"/>
          </p:cNvSpPr>
          <p:nvPr>
            <p:ph type="title"/>
          </p:nvPr>
        </p:nvSpPr>
        <p:spPr/>
        <p:txBody>
          <a:bodyPr/>
          <a:lstStyle/>
          <a:p>
            <a:r>
              <a:rPr lang="en-US" sz="3200" dirty="0"/>
              <a:t>Another UML Example – Kubernetes v2</a:t>
            </a:r>
          </a:p>
        </p:txBody>
      </p:sp>
      <p:pic>
        <p:nvPicPr>
          <p:cNvPr id="3" name="Picture 2" descr="Diagram&#10;&#10;Description automatically generated">
            <a:extLst>
              <a:ext uri="{FF2B5EF4-FFF2-40B4-BE49-F238E27FC236}">
                <a16:creationId xmlns:a16="http://schemas.microsoft.com/office/drawing/2014/main" id="{0C56FFF9-CDF9-654A-F6C0-E513DAE98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667" y="1116724"/>
            <a:ext cx="9830474" cy="4624551"/>
          </a:xfrm>
          <a:prstGeom prst="rect">
            <a:avLst/>
          </a:prstGeom>
        </p:spPr>
      </p:pic>
      <p:sp>
        <p:nvSpPr>
          <p:cNvPr id="6" name="TextBox 5">
            <a:extLst>
              <a:ext uri="{FF2B5EF4-FFF2-40B4-BE49-F238E27FC236}">
                <a16:creationId xmlns:a16="http://schemas.microsoft.com/office/drawing/2014/main" id="{EFC461AF-A21F-8082-3DF6-9F47FEB43DD7}"/>
              </a:ext>
            </a:extLst>
          </p:cNvPr>
          <p:cNvSpPr txBox="1"/>
          <p:nvPr/>
        </p:nvSpPr>
        <p:spPr>
          <a:xfrm>
            <a:off x="220116" y="5765222"/>
            <a:ext cx="11585514" cy="590931"/>
          </a:xfrm>
          <a:prstGeom prst="rect">
            <a:avLst/>
          </a:prstGeom>
          <a:noFill/>
        </p:spPr>
        <p:txBody>
          <a:bodyPr wrap="square" rtlCol="0">
            <a:spAutoFit/>
          </a:bodyPr>
          <a:lstStyle/>
          <a:p>
            <a:r>
              <a:rPr lang="en-US" b="0" dirty="0">
                <a:latin typeface="+mn-lt"/>
              </a:rPr>
              <a:t>Notice the similarity to the first version of the model.  Just some notation changes.  How are they helpful to promote understanding of the architecture?</a:t>
            </a:r>
          </a:p>
        </p:txBody>
      </p:sp>
    </p:spTree>
    <p:extLst>
      <p:ext uri="{BB962C8B-B14F-4D97-AF65-F5344CB8AC3E}">
        <p14:creationId xmlns:p14="http://schemas.microsoft.com/office/powerpoint/2010/main" val="158046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31</a:t>
            </a:fld>
            <a:endParaRPr lang="en-US"/>
          </a:p>
        </p:txBody>
      </p:sp>
      <p:sp>
        <p:nvSpPr>
          <p:cNvPr id="705538" name="Rectangle 2"/>
          <p:cNvSpPr>
            <a:spLocks noGrp="1" noChangeArrowheads="1"/>
          </p:cNvSpPr>
          <p:nvPr>
            <p:ph type="title"/>
          </p:nvPr>
        </p:nvSpPr>
        <p:spPr/>
        <p:txBody>
          <a:bodyPr/>
          <a:lstStyle/>
          <a:p>
            <a:r>
              <a:rPr lang="en-US" sz="3200" dirty="0"/>
              <a:t>Kubernetes Pod Lifecycle – Behavioral Example</a:t>
            </a:r>
          </a:p>
        </p:txBody>
      </p:sp>
      <p:pic>
        <p:nvPicPr>
          <p:cNvPr id="3074" name="Picture 2" descr="Kubernetes: Lifecycle of a Pod">
            <a:extLst>
              <a:ext uri="{FF2B5EF4-FFF2-40B4-BE49-F238E27FC236}">
                <a16:creationId xmlns:a16="http://schemas.microsoft.com/office/drawing/2014/main" id="{E847D3B4-9FB9-6E3E-DC75-702CF3932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19" y="1658852"/>
            <a:ext cx="5301429" cy="3540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gram&#10;&#10;Description automatically generated">
            <a:extLst>
              <a:ext uri="{FF2B5EF4-FFF2-40B4-BE49-F238E27FC236}">
                <a16:creationId xmlns:a16="http://schemas.microsoft.com/office/drawing/2014/main" id="{4119085C-B643-4208-EED2-285D1FB0B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482" y="2480441"/>
            <a:ext cx="5779194" cy="2718707"/>
          </a:xfrm>
          <a:prstGeom prst="rect">
            <a:avLst/>
          </a:prstGeom>
        </p:spPr>
      </p:pic>
      <p:cxnSp>
        <p:nvCxnSpPr>
          <p:cNvPr id="9" name="Straight Connector 8">
            <a:extLst>
              <a:ext uri="{FF2B5EF4-FFF2-40B4-BE49-F238E27FC236}">
                <a16:creationId xmlns:a16="http://schemas.microsoft.com/office/drawing/2014/main" id="{B23F6130-5664-8B01-AF0A-95868E76CC37}"/>
              </a:ext>
            </a:extLst>
          </p:cNvPr>
          <p:cNvCxnSpPr/>
          <p:nvPr/>
        </p:nvCxnSpPr>
        <p:spPr>
          <a:xfrm flipV="1">
            <a:off x="5938345" y="1084570"/>
            <a:ext cx="0" cy="458251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C333841-8584-23AE-072C-82D93C637E64}"/>
              </a:ext>
            </a:extLst>
          </p:cNvPr>
          <p:cNvSpPr txBox="1"/>
          <p:nvPr/>
        </p:nvSpPr>
        <p:spPr>
          <a:xfrm>
            <a:off x="145588" y="5716151"/>
            <a:ext cx="11585514" cy="590931"/>
          </a:xfrm>
          <a:prstGeom prst="rect">
            <a:avLst/>
          </a:prstGeom>
          <a:noFill/>
        </p:spPr>
        <p:txBody>
          <a:bodyPr wrap="square" rtlCol="0">
            <a:spAutoFit/>
          </a:bodyPr>
          <a:lstStyle/>
          <a:p>
            <a:r>
              <a:rPr lang="en-US" b="0" dirty="0">
                <a:latin typeface="+mn-lt"/>
              </a:rPr>
              <a:t>Don’t forget about modeling dynamic behavior, the how the system will behave at runtime is also very important</a:t>
            </a:r>
          </a:p>
        </p:txBody>
      </p:sp>
    </p:spTree>
    <p:extLst>
      <p:ext uri="{BB962C8B-B14F-4D97-AF65-F5344CB8AC3E}">
        <p14:creationId xmlns:p14="http://schemas.microsoft.com/office/powerpoint/2010/main" val="2163111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32</a:t>
            </a:fld>
            <a:endParaRPr lang="en-US"/>
          </a:p>
        </p:txBody>
      </p:sp>
      <p:sp>
        <p:nvSpPr>
          <p:cNvPr id="705538" name="Rectangle 2"/>
          <p:cNvSpPr>
            <a:spLocks noGrp="1" noChangeArrowheads="1"/>
          </p:cNvSpPr>
          <p:nvPr>
            <p:ph type="title"/>
          </p:nvPr>
        </p:nvSpPr>
        <p:spPr/>
        <p:txBody>
          <a:bodyPr/>
          <a:lstStyle/>
          <a:p>
            <a:r>
              <a:rPr lang="en-US" sz="3200" dirty="0"/>
              <a:t>For UML to be used for Architecture Modeling, Team Standards must be established</a:t>
            </a:r>
          </a:p>
        </p:txBody>
      </p:sp>
      <p:pic>
        <p:nvPicPr>
          <p:cNvPr id="8" name="Picture 4">
            <a:extLst>
              <a:ext uri="{FF2B5EF4-FFF2-40B4-BE49-F238E27FC236}">
                <a16:creationId xmlns:a16="http://schemas.microsoft.com/office/drawing/2014/main" id="{F273BC1A-C391-9F0D-CFC2-E860A388C7CD}"/>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a:xfrm>
            <a:off x="896009" y="2087556"/>
            <a:ext cx="6934200" cy="4165600"/>
          </a:xfrm>
          <a:prstGeom prst="rect">
            <a:avLst/>
          </a:prstGeom>
          <a:noFill/>
          <a:ln/>
        </p:spPr>
      </p:pic>
      <p:sp>
        <p:nvSpPr>
          <p:cNvPr id="10" name="Rectangle 3" descr="Rectangle: Click to edit Master text styles&#10;Second level&#10;Third level&#10;Fourth level&#10;Fifth level">
            <a:extLst>
              <a:ext uri="{FF2B5EF4-FFF2-40B4-BE49-F238E27FC236}">
                <a16:creationId xmlns:a16="http://schemas.microsoft.com/office/drawing/2014/main" id="{7AE1F9E7-CB91-29F0-B799-9F4FB577711F}"/>
              </a:ext>
            </a:extLst>
          </p:cNvPr>
          <p:cNvSpPr txBox="1">
            <a:spLocks noChangeArrowheads="1"/>
          </p:cNvSpPr>
          <p:nvPr/>
        </p:nvSpPr>
        <p:spPr bwMode="auto">
          <a:xfrm>
            <a:off x="609600" y="1191489"/>
            <a:ext cx="11132534"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With UML there are multiple ways the same abstractions can be represented</a:t>
            </a:r>
          </a:p>
          <a:p>
            <a:pPr>
              <a:lnSpc>
                <a:spcPct val="100000"/>
              </a:lnSpc>
              <a:buFont typeface="Wingdings" charset="0"/>
              <a:buNone/>
            </a:pPr>
            <a:endParaRPr lang="en-US" sz="2800" b="0" dirty="0"/>
          </a:p>
        </p:txBody>
      </p:sp>
      <p:sp>
        <p:nvSpPr>
          <p:cNvPr id="11" name="Text Box 6">
            <a:extLst>
              <a:ext uri="{FF2B5EF4-FFF2-40B4-BE49-F238E27FC236}">
                <a16:creationId xmlns:a16="http://schemas.microsoft.com/office/drawing/2014/main" id="{5FA2E2AE-1279-EC80-49CB-7F3B6E431F1F}"/>
              </a:ext>
            </a:extLst>
          </p:cNvPr>
          <p:cNvSpPr txBox="1">
            <a:spLocks noChangeArrowheads="1"/>
          </p:cNvSpPr>
          <p:nvPr/>
        </p:nvSpPr>
        <p:spPr bwMode="auto">
          <a:xfrm>
            <a:off x="1221177" y="2287581"/>
            <a:ext cx="1664238"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400" b="1">
                <a:solidFill>
                  <a:srgbClr val="0070C0"/>
                </a:solidFill>
                <a:latin typeface="+mn-lt"/>
              </a:rPr>
              <a:t>generic</a:t>
            </a:r>
            <a:br>
              <a:rPr lang="en-US" sz="1400" b="1">
                <a:solidFill>
                  <a:srgbClr val="0070C0"/>
                </a:solidFill>
                <a:latin typeface="+mn-lt"/>
              </a:rPr>
            </a:br>
            <a:r>
              <a:rPr lang="en-US" sz="1400" b="1">
                <a:solidFill>
                  <a:srgbClr val="0070C0"/>
                </a:solidFill>
                <a:latin typeface="+mn-lt"/>
              </a:rPr>
              <a:t>(line-and-box)</a:t>
            </a:r>
          </a:p>
        </p:txBody>
      </p:sp>
      <p:sp>
        <p:nvSpPr>
          <p:cNvPr id="12" name="Text Box 7">
            <a:extLst>
              <a:ext uri="{FF2B5EF4-FFF2-40B4-BE49-F238E27FC236}">
                <a16:creationId xmlns:a16="http://schemas.microsoft.com/office/drawing/2014/main" id="{BC58AA02-C286-B7B2-58B0-F8DEB178F0A6}"/>
              </a:ext>
            </a:extLst>
          </p:cNvPr>
          <p:cNvSpPr txBox="1">
            <a:spLocks noChangeArrowheads="1"/>
          </p:cNvSpPr>
          <p:nvPr/>
        </p:nvSpPr>
        <p:spPr bwMode="auto">
          <a:xfrm>
            <a:off x="3029609" y="2135181"/>
            <a:ext cx="2260555"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annotations</a:t>
            </a:r>
          </a:p>
        </p:txBody>
      </p:sp>
      <p:sp>
        <p:nvSpPr>
          <p:cNvPr id="13" name="Text Box 8">
            <a:extLst>
              <a:ext uri="{FF2B5EF4-FFF2-40B4-BE49-F238E27FC236}">
                <a16:creationId xmlns:a16="http://schemas.microsoft.com/office/drawing/2014/main" id="{99F64FE8-049A-9E60-1900-B1376FA7491E}"/>
              </a:ext>
            </a:extLst>
          </p:cNvPr>
          <p:cNvSpPr txBox="1">
            <a:spLocks noChangeArrowheads="1"/>
          </p:cNvSpPr>
          <p:nvPr/>
        </p:nvSpPr>
        <p:spPr bwMode="auto">
          <a:xfrm>
            <a:off x="5444197" y="2378069"/>
            <a:ext cx="2063385"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interfaces</a:t>
            </a:r>
          </a:p>
        </p:txBody>
      </p:sp>
      <p:sp>
        <p:nvSpPr>
          <p:cNvPr id="14" name="Text Box 9">
            <a:extLst>
              <a:ext uri="{FF2B5EF4-FFF2-40B4-BE49-F238E27FC236}">
                <a16:creationId xmlns:a16="http://schemas.microsoft.com/office/drawing/2014/main" id="{34B66B6F-1FBE-4666-2A33-E9D7749FF595}"/>
              </a:ext>
            </a:extLst>
          </p:cNvPr>
          <p:cNvSpPr txBox="1">
            <a:spLocks noChangeArrowheads="1"/>
          </p:cNvSpPr>
          <p:nvPr/>
        </p:nvSpPr>
        <p:spPr bwMode="auto">
          <a:xfrm>
            <a:off x="743609" y="6035669"/>
            <a:ext cx="2611612"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class attributes</a:t>
            </a:r>
          </a:p>
        </p:txBody>
      </p:sp>
      <p:sp>
        <p:nvSpPr>
          <p:cNvPr id="15" name="Text Box 10">
            <a:extLst>
              <a:ext uri="{FF2B5EF4-FFF2-40B4-BE49-F238E27FC236}">
                <a16:creationId xmlns:a16="http://schemas.microsoft.com/office/drawing/2014/main" id="{1329AC0D-6A2C-CD95-E74D-211ABD742B5E}"/>
              </a:ext>
            </a:extLst>
          </p:cNvPr>
          <p:cNvSpPr txBox="1">
            <a:spLocks noChangeArrowheads="1"/>
          </p:cNvSpPr>
          <p:nvPr/>
        </p:nvSpPr>
        <p:spPr bwMode="auto">
          <a:xfrm>
            <a:off x="3639209" y="6021381"/>
            <a:ext cx="1781257" cy="286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p>
        </p:txBody>
      </p:sp>
      <p:sp>
        <p:nvSpPr>
          <p:cNvPr id="16" name="Text Box 11">
            <a:extLst>
              <a:ext uri="{FF2B5EF4-FFF2-40B4-BE49-F238E27FC236}">
                <a16:creationId xmlns:a16="http://schemas.microsoft.com/office/drawing/2014/main" id="{49549126-DFDD-C3B9-E829-618789C428D5}"/>
              </a:ext>
            </a:extLst>
          </p:cNvPr>
          <p:cNvSpPr txBox="1">
            <a:spLocks noChangeArrowheads="1"/>
          </p:cNvSpPr>
          <p:nvPr/>
        </p:nvSpPr>
        <p:spPr bwMode="auto">
          <a:xfrm>
            <a:off x="5741432" y="6047463"/>
            <a:ext cx="2372765"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br>
              <a:rPr lang="en-US" sz="1400" b="1" dirty="0">
                <a:solidFill>
                  <a:srgbClr val="0070C0"/>
                </a:solidFill>
                <a:latin typeface="+mn-lt"/>
              </a:rPr>
            </a:br>
            <a:r>
              <a:rPr lang="en-US" sz="1400" b="1" dirty="0">
                <a:solidFill>
                  <a:srgbClr val="0070C0"/>
                </a:solidFill>
                <a:latin typeface="+mn-lt"/>
              </a:rPr>
              <a:t>(shown on boundary)</a:t>
            </a:r>
          </a:p>
        </p:txBody>
      </p:sp>
      <p:pic>
        <p:nvPicPr>
          <p:cNvPr id="4" name="Picture 3" descr="Diagram&#10;&#10;Description automatically generated">
            <a:extLst>
              <a:ext uri="{FF2B5EF4-FFF2-40B4-BE49-F238E27FC236}">
                <a16:creationId xmlns:a16="http://schemas.microsoft.com/office/drawing/2014/main" id="{C9601FBB-2BD2-0419-BCCD-2598F3AAF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507" y="2767711"/>
            <a:ext cx="3226627" cy="2189497"/>
          </a:xfrm>
          <a:prstGeom prst="rect">
            <a:avLst/>
          </a:prstGeom>
        </p:spPr>
      </p:pic>
      <p:sp>
        <p:nvSpPr>
          <p:cNvPr id="18" name="Text Box 11">
            <a:extLst>
              <a:ext uri="{FF2B5EF4-FFF2-40B4-BE49-F238E27FC236}">
                <a16:creationId xmlns:a16="http://schemas.microsoft.com/office/drawing/2014/main" id="{5ABEE913-2411-4906-5C01-FA2238773CCB}"/>
              </a:ext>
            </a:extLst>
          </p:cNvPr>
          <p:cNvSpPr txBox="1">
            <a:spLocks noChangeArrowheads="1"/>
          </p:cNvSpPr>
          <p:nvPr/>
        </p:nvSpPr>
        <p:spPr bwMode="auto">
          <a:xfrm>
            <a:off x="9109997" y="5107458"/>
            <a:ext cx="2521844" cy="6740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400" dirty="0">
                <a:solidFill>
                  <a:srgbClr val="0070C0"/>
                </a:solidFill>
                <a:latin typeface="+mn-lt"/>
              </a:rPr>
              <a:t>4 Different Ways to</a:t>
            </a:r>
            <a:br>
              <a:rPr lang="en-US" sz="1400" dirty="0">
                <a:solidFill>
                  <a:srgbClr val="0070C0"/>
                </a:solidFill>
                <a:latin typeface="+mn-lt"/>
              </a:rPr>
            </a:br>
            <a:r>
              <a:rPr lang="en-US" sz="1400" dirty="0">
                <a:solidFill>
                  <a:srgbClr val="0070C0"/>
                </a:solidFill>
                <a:latin typeface="+mn-lt"/>
              </a:rPr>
              <a:t>Represent Architecture</a:t>
            </a:r>
            <a:br>
              <a:rPr lang="en-US" sz="1400" dirty="0">
                <a:solidFill>
                  <a:srgbClr val="0070C0"/>
                </a:solidFill>
                <a:latin typeface="+mn-lt"/>
              </a:rPr>
            </a:br>
            <a:r>
              <a:rPr lang="en-US" sz="1400" dirty="0">
                <a:solidFill>
                  <a:srgbClr val="0070C0"/>
                </a:solidFill>
                <a:latin typeface="+mn-lt"/>
              </a:rPr>
              <a:t>Components</a:t>
            </a:r>
            <a:endParaRPr lang="en-US" sz="1400" b="1" dirty="0">
              <a:solidFill>
                <a:srgbClr val="0070C0"/>
              </a:solidFill>
              <a:latin typeface="+mn-lt"/>
            </a:endParaRPr>
          </a:p>
        </p:txBody>
      </p:sp>
    </p:spTree>
    <p:extLst>
      <p:ext uri="{BB962C8B-B14F-4D97-AF65-F5344CB8AC3E}">
        <p14:creationId xmlns:p14="http://schemas.microsoft.com/office/powerpoint/2010/main" val="2072057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33</a:t>
            </a:fld>
            <a:endParaRPr lang="en-US"/>
          </a:p>
        </p:txBody>
      </p:sp>
      <p:sp>
        <p:nvSpPr>
          <p:cNvPr id="705538" name="Rectangle 2"/>
          <p:cNvSpPr>
            <a:spLocks noGrp="1" noChangeArrowheads="1"/>
          </p:cNvSpPr>
          <p:nvPr>
            <p:ph type="title"/>
          </p:nvPr>
        </p:nvSpPr>
        <p:spPr/>
        <p:txBody>
          <a:bodyPr/>
          <a:lstStyle/>
          <a:p>
            <a:r>
              <a:rPr lang="en-US" sz="3200" dirty="0"/>
              <a:t>For UML to be used for Architecture Modeling, Team Standards must be established</a:t>
            </a:r>
          </a:p>
        </p:txBody>
      </p:sp>
      <p:sp>
        <p:nvSpPr>
          <p:cNvPr id="10" name="Rectangle 3" descr="Rectangle: Click to edit Master text styles&#10;Second level&#10;Third level&#10;Fourth level&#10;Fifth level">
            <a:extLst>
              <a:ext uri="{FF2B5EF4-FFF2-40B4-BE49-F238E27FC236}">
                <a16:creationId xmlns:a16="http://schemas.microsoft.com/office/drawing/2014/main" id="{7AE1F9E7-CB91-29F0-B799-9F4FB577711F}"/>
              </a:ext>
            </a:extLst>
          </p:cNvPr>
          <p:cNvSpPr txBox="1">
            <a:spLocks noChangeArrowheads="1"/>
          </p:cNvSpPr>
          <p:nvPr/>
        </p:nvSpPr>
        <p:spPr bwMode="auto">
          <a:xfrm>
            <a:off x="609600" y="1371600"/>
            <a:ext cx="10723418"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Need to agree on notational conventions</a:t>
            </a:r>
          </a:p>
          <a:p>
            <a:pPr>
              <a:lnSpc>
                <a:spcPct val="100000"/>
              </a:lnSpc>
            </a:pPr>
            <a:r>
              <a:rPr lang="en-US" sz="2800" b="0" dirty="0"/>
              <a:t>Does this make UML better/worse that informal modeling techniques? </a:t>
            </a:r>
          </a:p>
          <a:p>
            <a:pPr>
              <a:lnSpc>
                <a:spcPct val="100000"/>
              </a:lnSpc>
              <a:buFont typeface="Wingdings" charset="0"/>
              <a:buNone/>
            </a:pPr>
            <a:endParaRPr lang="en-US" sz="2800" b="0" dirty="0"/>
          </a:p>
        </p:txBody>
      </p:sp>
      <p:pic>
        <p:nvPicPr>
          <p:cNvPr id="2" name="Graphic 1">
            <a:extLst>
              <a:ext uri="{FF2B5EF4-FFF2-40B4-BE49-F238E27FC236}">
                <a16:creationId xmlns:a16="http://schemas.microsoft.com/office/drawing/2014/main" id="{AD36EF4E-A8CB-6A79-61C6-3C45297CF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6930" y="3054543"/>
            <a:ext cx="8267700" cy="3365500"/>
          </a:xfrm>
          <a:prstGeom prst="rect">
            <a:avLst/>
          </a:prstGeom>
        </p:spPr>
      </p:pic>
    </p:spTree>
    <p:extLst>
      <p:ext uri="{BB962C8B-B14F-4D97-AF65-F5344CB8AC3E}">
        <p14:creationId xmlns:p14="http://schemas.microsoft.com/office/powerpoint/2010/main" val="2732320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34</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sp>
        <p:nvSpPr>
          <p:cNvPr id="11" name="Rectangle 3" descr="Rectangle: Click to edit Master text styles&#10;Second level&#10;Third level&#10;Fourth level&#10;Fifth level">
            <a:extLst>
              <a:ext uri="{FF2B5EF4-FFF2-40B4-BE49-F238E27FC236}">
                <a16:creationId xmlns:a16="http://schemas.microsoft.com/office/drawing/2014/main" id="{7598CBF4-B39A-6C62-01E7-625E2CB092FE}"/>
              </a:ext>
            </a:extLst>
          </p:cNvPr>
          <p:cNvSpPr txBox="1">
            <a:spLocks noChangeArrowheads="1"/>
          </p:cNvSpPr>
          <p:nvPr/>
        </p:nvSpPr>
        <p:spPr bwMode="auto">
          <a:xfrm>
            <a:off x="789432" y="1876345"/>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“somewhat-widely” known</a:t>
            </a:r>
          </a:p>
          <a:p>
            <a:pPr>
              <a:lnSpc>
                <a:spcPct val="80000"/>
              </a:lnSpc>
            </a:pPr>
            <a:r>
              <a:rPr lang="en-US" sz="2800" b="0" dirty="0"/>
              <a:t>There is commercial tool support for UML</a:t>
            </a:r>
          </a:p>
          <a:p>
            <a:pPr>
              <a:lnSpc>
                <a:spcPct val="80000"/>
              </a:lnSpc>
            </a:pPr>
            <a:r>
              <a:rPr lang="en-US" sz="2800" b="0" dirty="0"/>
              <a:t>UML is extensible</a:t>
            </a:r>
          </a:p>
        </p:txBody>
      </p:sp>
      <p:sp>
        <p:nvSpPr>
          <p:cNvPr id="12" name="Rectangle 3" descr="Rectangle: Click to edit Master text styles&#10;Second level&#10;Third level&#10;Fourth level&#10;Fifth level">
            <a:extLst>
              <a:ext uri="{FF2B5EF4-FFF2-40B4-BE49-F238E27FC236}">
                <a16:creationId xmlns:a16="http://schemas.microsoft.com/office/drawing/2014/main" id="{026C911F-8738-71EC-8EB2-1D8265F349E5}"/>
              </a:ext>
            </a:extLst>
          </p:cNvPr>
          <p:cNvSpPr txBox="1">
            <a:spLocks noChangeArrowheads="1"/>
          </p:cNvSpPr>
          <p:nvPr/>
        </p:nvSpPr>
        <p:spPr bwMode="auto">
          <a:xfrm>
            <a:off x="789432" y="4005073"/>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a language of design, and not architecture</a:t>
            </a:r>
          </a:p>
          <a:p>
            <a:pPr lvl="1">
              <a:lnSpc>
                <a:spcPct val="80000"/>
              </a:lnSpc>
            </a:pPr>
            <a:r>
              <a:rPr lang="en-US" sz="2350" b="0" dirty="0"/>
              <a:t>Many of UML abstractions are really constructs that you see in object-oriented programming languages</a:t>
            </a:r>
          </a:p>
          <a:p>
            <a:pPr>
              <a:lnSpc>
                <a:spcPct val="80000"/>
              </a:lnSpc>
            </a:pPr>
            <a:r>
              <a:rPr lang="en-US" sz="2800" b="0" dirty="0"/>
              <a:t>UML has many options to do basically the same thing, how to you get consistency?</a:t>
            </a:r>
          </a:p>
        </p:txBody>
      </p:sp>
      <p:sp>
        <p:nvSpPr>
          <p:cNvPr id="13" name="Rectangle 3" descr="Rectangle: Click to edit Master text styles&#10;Second level&#10;Third level&#10;Fourth level&#10;Fifth level">
            <a:extLst>
              <a:ext uri="{FF2B5EF4-FFF2-40B4-BE49-F238E27FC236}">
                <a16:creationId xmlns:a16="http://schemas.microsoft.com/office/drawing/2014/main" id="{32E47AEA-98EE-EC8A-7755-F47283085A4E}"/>
              </a:ext>
            </a:extLst>
          </p:cNvPr>
          <p:cNvSpPr txBox="1">
            <a:spLocks noChangeArrowheads="1"/>
          </p:cNvSpPr>
          <p:nvPr/>
        </p:nvSpPr>
        <p:spPr bwMode="auto">
          <a:xfrm>
            <a:off x="609600" y="1201213"/>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00B050"/>
                </a:solidFill>
              </a:rPr>
              <a:t>The Good</a:t>
            </a:r>
          </a:p>
        </p:txBody>
      </p:sp>
      <p:sp>
        <p:nvSpPr>
          <p:cNvPr id="14" name="Rectangle 3" descr="Rectangle: Click to edit Master text styles&#10;Second level&#10;Third level&#10;Fourth level&#10;Fifth level">
            <a:extLst>
              <a:ext uri="{FF2B5EF4-FFF2-40B4-BE49-F238E27FC236}">
                <a16:creationId xmlns:a16="http://schemas.microsoft.com/office/drawing/2014/main" id="{D8707186-BDBE-8BA4-44BF-56EA649B769D}"/>
              </a:ext>
            </a:extLst>
          </p:cNvPr>
          <p:cNvSpPr txBox="1">
            <a:spLocks noChangeArrowheads="1"/>
          </p:cNvSpPr>
          <p:nvPr/>
        </p:nvSpPr>
        <p:spPr bwMode="auto">
          <a:xfrm>
            <a:off x="609600" y="3429000"/>
            <a:ext cx="10658856" cy="135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FF0000"/>
                </a:solidFill>
              </a:rPr>
              <a:t>The Not-So Good</a:t>
            </a:r>
          </a:p>
        </p:txBody>
      </p:sp>
    </p:spTree>
    <p:extLst>
      <p:ext uri="{BB962C8B-B14F-4D97-AF65-F5344CB8AC3E}">
        <p14:creationId xmlns:p14="http://schemas.microsoft.com/office/powerpoint/2010/main" val="1084763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35</a:t>
            </a:fld>
            <a:endParaRPr lang="en-US"/>
          </a:p>
        </p:txBody>
      </p:sp>
      <p:sp>
        <p:nvSpPr>
          <p:cNvPr id="708610" name="Rectangle 2"/>
          <p:cNvSpPr>
            <a:spLocks noGrp="1" noChangeArrowheads="1"/>
          </p:cNvSpPr>
          <p:nvPr>
            <p:ph type="title"/>
          </p:nvPr>
        </p:nvSpPr>
        <p:spPr/>
        <p:txBody>
          <a:bodyPr/>
          <a:lstStyle/>
          <a:p>
            <a:r>
              <a:rPr lang="en-US" sz="3200" dirty="0"/>
              <a:t>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257299" y="1098878"/>
            <a:ext cx="11499273" cy="4114800"/>
          </a:xfrm>
        </p:spPr>
        <p:txBody>
          <a:bodyPr/>
          <a:lstStyle/>
          <a:p>
            <a:r>
              <a:rPr lang="en-US" sz="2400" dirty="0"/>
              <a:t>In this approach a diagraming tool such as Microsoft Visio, </a:t>
            </a:r>
            <a:r>
              <a:rPr lang="en-US" sz="2400" dirty="0" err="1"/>
              <a:t>Draw.io</a:t>
            </a:r>
            <a:r>
              <a:rPr lang="en-US" sz="2400" dirty="0"/>
              <a:t> or </a:t>
            </a:r>
            <a:r>
              <a:rPr lang="en-US" sz="2400" dirty="0" err="1"/>
              <a:t>Omnigraffle</a:t>
            </a:r>
            <a:r>
              <a:rPr lang="en-US" sz="2400" dirty="0"/>
              <a:t> is used to document the architecture views</a:t>
            </a:r>
          </a:p>
          <a:p>
            <a:r>
              <a:rPr lang="en-US" sz="2400" dirty="0"/>
              <a:t>Tends to create the “best looking” views given that there is no limitation to the artwork that can be applied to the components and connectors.</a:t>
            </a:r>
          </a:p>
          <a:p>
            <a:r>
              <a:rPr lang="en-US" sz="2400" dirty="0"/>
              <a:t>Probably the most popular approach to document architectures</a:t>
            </a:r>
          </a:p>
          <a:p>
            <a:r>
              <a:rPr lang="en-US" sz="2400" dirty="0"/>
              <a:t>But there are challenges:</a:t>
            </a:r>
          </a:p>
          <a:p>
            <a:pPr lvl="1"/>
            <a:r>
              <a:rPr lang="en-US" sz="2000" dirty="0"/>
              <a:t>There is a lack of rigor over the component and connector vocabulary (Legends can help)</a:t>
            </a:r>
          </a:p>
          <a:p>
            <a:pPr lvl="1"/>
            <a:r>
              <a:rPr lang="en-US" sz="2000" dirty="0"/>
              <a:t>They tend to be pictures, and difficult to get value over managing the views in a model repository – for example – there is limited opportunity to share metadata between diagrams </a:t>
            </a:r>
          </a:p>
          <a:p>
            <a:pPr lvl="1"/>
            <a:r>
              <a:rPr lang="en-US" sz="2000" dirty="0"/>
              <a:t>Hard to deal with versioning and change – “Is this the latest view?”</a:t>
            </a:r>
          </a:p>
          <a:p>
            <a:pPr lvl="1"/>
            <a:r>
              <a:rPr lang="en-US" sz="2000" dirty="0"/>
              <a:t>Impossible to detect inconsistencies between models</a:t>
            </a:r>
          </a:p>
        </p:txBody>
      </p:sp>
    </p:spTree>
    <p:extLst>
      <p:ext uri="{BB962C8B-B14F-4D97-AF65-F5344CB8AC3E}">
        <p14:creationId xmlns:p14="http://schemas.microsoft.com/office/powerpoint/2010/main" val="3704909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36</a:t>
            </a:fld>
            <a:endParaRPr lang="en-US"/>
          </a:p>
        </p:txBody>
      </p:sp>
      <p:sp>
        <p:nvSpPr>
          <p:cNvPr id="708610" name="Rectangle 2"/>
          <p:cNvSpPr>
            <a:spLocks noGrp="1" noChangeArrowheads="1"/>
          </p:cNvSpPr>
          <p:nvPr>
            <p:ph type="title"/>
          </p:nvPr>
        </p:nvSpPr>
        <p:spPr/>
        <p:txBody>
          <a:bodyPr/>
          <a:lstStyle/>
          <a:p>
            <a:r>
              <a:rPr lang="en-US" sz="3200" dirty="0"/>
              <a:t>So why are informal line-and-box drawings so popular for modeling architectures?</a:t>
            </a:r>
          </a:p>
        </p:txBody>
      </p:sp>
      <p:pic>
        <p:nvPicPr>
          <p:cNvPr id="5122" name="Picture 2" descr="Learn About Kubernetes Concepts and Architecture">
            <a:extLst>
              <a:ext uri="{FF2B5EF4-FFF2-40B4-BE49-F238E27FC236}">
                <a16:creationId xmlns:a16="http://schemas.microsoft.com/office/drawing/2014/main" id="{CA0001F7-0276-FE08-2D2D-1DA19FC79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972" y="1704253"/>
            <a:ext cx="3671614" cy="2862124"/>
          </a:xfrm>
          <a:prstGeom prst="rect">
            <a:avLst/>
          </a:prstGeom>
          <a:noFill/>
          <a:ln w="25400">
            <a:solidFill>
              <a:schemeClr val="accent1">
                <a:shade val="95000"/>
                <a:satMod val="105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AAFCE9-D35C-C350-B1FD-FB7B80C72D83}"/>
              </a:ext>
            </a:extLst>
          </p:cNvPr>
          <p:cNvPicPr>
            <a:picLocks noChangeAspect="1"/>
          </p:cNvPicPr>
          <p:nvPr/>
        </p:nvPicPr>
        <p:blipFill>
          <a:blip r:embed="rId3"/>
          <a:stretch>
            <a:fillRect/>
          </a:stretch>
        </p:blipFill>
        <p:spPr>
          <a:xfrm>
            <a:off x="6421822" y="1704253"/>
            <a:ext cx="4963766" cy="2763108"/>
          </a:xfrm>
          <a:prstGeom prst="rect">
            <a:avLst/>
          </a:prstGeom>
          <a:ln w="25400">
            <a:solidFill>
              <a:schemeClr val="accent1"/>
            </a:solidFill>
          </a:ln>
        </p:spPr>
      </p:pic>
      <p:sp>
        <p:nvSpPr>
          <p:cNvPr id="9" name="TextBox 8">
            <a:extLst>
              <a:ext uri="{FF2B5EF4-FFF2-40B4-BE49-F238E27FC236}">
                <a16:creationId xmlns:a16="http://schemas.microsoft.com/office/drawing/2014/main" id="{6482A0D6-0A65-B3B5-50A0-CE4798E3C4B9}"/>
              </a:ext>
            </a:extLst>
          </p:cNvPr>
          <p:cNvSpPr txBox="1"/>
          <p:nvPr/>
        </p:nvSpPr>
        <p:spPr>
          <a:xfrm>
            <a:off x="1443377" y="1257651"/>
            <a:ext cx="2797181" cy="341632"/>
          </a:xfrm>
          <a:prstGeom prst="rect">
            <a:avLst/>
          </a:prstGeom>
          <a:noFill/>
        </p:spPr>
        <p:txBody>
          <a:bodyPr wrap="square" rtlCol="0">
            <a:spAutoFit/>
          </a:bodyPr>
          <a:lstStyle/>
          <a:p>
            <a:pPr algn="ctr"/>
            <a:r>
              <a:rPr lang="en-US" dirty="0">
                <a:latin typeface="+mn-lt"/>
              </a:rPr>
              <a:t>How does this….</a:t>
            </a:r>
          </a:p>
        </p:txBody>
      </p:sp>
      <p:sp>
        <p:nvSpPr>
          <p:cNvPr id="10" name="TextBox 9">
            <a:extLst>
              <a:ext uri="{FF2B5EF4-FFF2-40B4-BE49-F238E27FC236}">
                <a16:creationId xmlns:a16="http://schemas.microsoft.com/office/drawing/2014/main" id="{8794986B-8BB8-CE6B-8D4F-66C0DF9D350D}"/>
              </a:ext>
            </a:extLst>
          </p:cNvPr>
          <p:cNvSpPr txBox="1"/>
          <p:nvPr/>
        </p:nvSpPr>
        <p:spPr>
          <a:xfrm>
            <a:off x="6866659" y="1257651"/>
            <a:ext cx="3682071" cy="341632"/>
          </a:xfrm>
          <a:prstGeom prst="rect">
            <a:avLst/>
          </a:prstGeom>
          <a:noFill/>
        </p:spPr>
        <p:txBody>
          <a:bodyPr wrap="square" rtlCol="0">
            <a:spAutoFit/>
          </a:bodyPr>
          <a:lstStyle/>
          <a:p>
            <a:pPr algn="ctr"/>
            <a:r>
              <a:rPr lang="en-US" dirty="0">
                <a:latin typeface="+mn-lt"/>
              </a:rPr>
              <a:t>Help Achieve any of this?</a:t>
            </a:r>
          </a:p>
        </p:txBody>
      </p:sp>
      <p:sp>
        <p:nvSpPr>
          <p:cNvPr id="11" name="TextBox 10">
            <a:extLst>
              <a:ext uri="{FF2B5EF4-FFF2-40B4-BE49-F238E27FC236}">
                <a16:creationId xmlns:a16="http://schemas.microsoft.com/office/drawing/2014/main" id="{907F8CE1-DB1D-1B47-B2BC-36017AE60BDF}"/>
              </a:ext>
            </a:extLst>
          </p:cNvPr>
          <p:cNvSpPr txBox="1"/>
          <p:nvPr/>
        </p:nvSpPr>
        <p:spPr>
          <a:xfrm>
            <a:off x="333026" y="4927407"/>
            <a:ext cx="11525948" cy="923330"/>
          </a:xfrm>
          <a:prstGeom prst="rect">
            <a:avLst/>
          </a:prstGeom>
          <a:noFill/>
        </p:spPr>
        <p:txBody>
          <a:bodyPr wrap="square" rtlCol="0">
            <a:spAutoFit/>
          </a:bodyPr>
          <a:lstStyle/>
          <a:p>
            <a:r>
              <a:rPr lang="en-US" sz="2000" b="0" dirty="0">
                <a:latin typeface="+mn-lt"/>
              </a:rPr>
              <a:t>Unlike formal methods, informal lines and boxes can be heavy customized to meet the objective of the model.  That said, its basically just drawing and care must be placed on the objective of the model, or else it will end up being quasi-useless architecture art</a:t>
            </a:r>
          </a:p>
        </p:txBody>
      </p:sp>
    </p:spTree>
    <p:extLst>
      <p:ext uri="{BB962C8B-B14F-4D97-AF65-F5344CB8AC3E}">
        <p14:creationId xmlns:p14="http://schemas.microsoft.com/office/powerpoint/2010/main" val="3798649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37</a:t>
            </a:fld>
            <a:endParaRPr lang="en-US"/>
          </a:p>
        </p:txBody>
      </p:sp>
      <p:sp>
        <p:nvSpPr>
          <p:cNvPr id="708610" name="Rectangle 2"/>
          <p:cNvSpPr>
            <a:spLocks noGrp="1" noChangeArrowheads="1"/>
          </p:cNvSpPr>
          <p:nvPr>
            <p:ph type="title"/>
          </p:nvPr>
        </p:nvSpPr>
        <p:spPr/>
        <p:txBody>
          <a:bodyPr/>
          <a:lstStyle/>
          <a:p>
            <a:r>
              <a:rPr lang="en-US" sz="3200" dirty="0"/>
              <a:t>Informal Line and Box Examples – “Marketecture”</a:t>
            </a:r>
          </a:p>
        </p:txBody>
      </p:sp>
      <p:pic>
        <p:nvPicPr>
          <p:cNvPr id="6" name="Picture 5">
            <a:extLst>
              <a:ext uri="{FF2B5EF4-FFF2-40B4-BE49-F238E27FC236}">
                <a16:creationId xmlns:a16="http://schemas.microsoft.com/office/drawing/2014/main" id="{1393C0F9-39CA-8CA9-10FA-776D21C93624}"/>
              </a:ext>
            </a:extLst>
          </p:cNvPr>
          <p:cNvPicPr>
            <a:picLocks noChangeAspect="1"/>
          </p:cNvPicPr>
          <p:nvPr/>
        </p:nvPicPr>
        <p:blipFill>
          <a:blip r:embed="rId2"/>
          <a:stretch>
            <a:fillRect/>
          </a:stretch>
        </p:blipFill>
        <p:spPr>
          <a:xfrm>
            <a:off x="959945" y="1161073"/>
            <a:ext cx="4667250" cy="4797197"/>
          </a:xfrm>
          <a:prstGeom prst="rect">
            <a:avLst/>
          </a:prstGeom>
        </p:spPr>
      </p:pic>
      <p:pic>
        <p:nvPicPr>
          <p:cNvPr id="7178" name="Picture 10" descr="NGINX — Architecture. NGINX is a web server is used to render… | by  Premkumar M | Medium">
            <a:extLst>
              <a:ext uri="{FF2B5EF4-FFF2-40B4-BE49-F238E27FC236}">
                <a16:creationId xmlns:a16="http://schemas.microsoft.com/office/drawing/2014/main" id="{5EEB1D5F-BBB3-9361-A4E8-D20A28508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427" y="2714304"/>
            <a:ext cx="6001407" cy="205126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nginx logo">
            <a:extLst>
              <a:ext uri="{FF2B5EF4-FFF2-40B4-BE49-F238E27FC236}">
                <a16:creationId xmlns:a16="http://schemas.microsoft.com/office/drawing/2014/main" id="{51BADF08-A395-86FF-FB9A-054C01B29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4931" y="1518691"/>
            <a:ext cx="1215732" cy="94556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Gloo Mesh :: Gloo Mesh Docs">
            <a:extLst>
              <a:ext uri="{FF2B5EF4-FFF2-40B4-BE49-F238E27FC236}">
                <a16:creationId xmlns:a16="http://schemas.microsoft.com/office/drawing/2014/main" id="{A9143924-DE96-6662-63FE-64B894330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467" y="5832427"/>
            <a:ext cx="3280323" cy="64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42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38</a:t>
            </a:fld>
            <a:endParaRPr lang="en-US"/>
          </a:p>
        </p:txBody>
      </p:sp>
      <p:sp>
        <p:nvSpPr>
          <p:cNvPr id="708610" name="Rectangle 2"/>
          <p:cNvSpPr>
            <a:spLocks noGrp="1" noChangeArrowheads="1"/>
          </p:cNvSpPr>
          <p:nvPr>
            <p:ph type="title"/>
          </p:nvPr>
        </p:nvSpPr>
        <p:spPr/>
        <p:txBody>
          <a:bodyPr/>
          <a:lstStyle/>
          <a:p>
            <a:r>
              <a:rPr lang="en-US" sz="3200" dirty="0"/>
              <a:t>Informal Line and Box Examples – Architecture</a:t>
            </a:r>
          </a:p>
        </p:txBody>
      </p:sp>
      <p:pic>
        <p:nvPicPr>
          <p:cNvPr id="8" name="Picture 2">
            <a:extLst>
              <a:ext uri="{FF2B5EF4-FFF2-40B4-BE49-F238E27FC236}">
                <a16:creationId xmlns:a16="http://schemas.microsoft.com/office/drawing/2014/main" id="{B8598E41-FF84-D220-FDC8-D97A229FC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09" y="1384160"/>
            <a:ext cx="6429997" cy="47063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1B3ED3C-135E-3629-95CE-C4598EE40629}"/>
              </a:ext>
            </a:extLst>
          </p:cNvPr>
          <p:cNvSpPr txBox="1"/>
          <p:nvPr/>
        </p:nvSpPr>
        <p:spPr>
          <a:xfrm>
            <a:off x="7235401" y="1198178"/>
            <a:ext cx="4956599" cy="5078313"/>
          </a:xfrm>
          <a:prstGeom prst="rect">
            <a:avLst/>
          </a:prstGeom>
          <a:noFill/>
        </p:spPr>
        <p:txBody>
          <a:bodyPr wrap="square" rtlCol="0">
            <a:spAutoFit/>
          </a:bodyPr>
          <a:lstStyle/>
          <a:p>
            <a:r>
              <a:rPr lang="en-US" b="0" dirty="0">
                <a:latin typeface="+mn-lt"/>
              </a:rPr>
              <a:t>The key objective of this architecture model wasn’t to really show anything of technical architecture significance…</a:t>
            </a:r>
            <a:br>
              <a:rPr lang="en-US" b="0" dirty="0">
                <a:latin typeface="+mn-lt"/>
              </a:rPr>
            </a:br>
            <a:br>
              <a:rPr lang="en-US" b="0" dirty="0">
                <a:latin typeface="+mn-lt"/>
              </a:rPr>
            </a:br>
            <a:r>
              <a:rPr lang="en-US" b="0" dirty="0">
                <a:latin typeface="+mn-lt"/>
              </a:rPr>
              <a:t>Its real objective was to to highlight to executive management the size of the impact of implementing this solution.</a:t>
            </a:r>
            <a:br>
              <a:rPr lang="en-US" b="0" dirty="0">
                <a:latin typeface="+mn-lt"/>
              </a:rPr>
            </a:br>
            <a:br>
              <a:rPr lang="en-US" b="0" dirty="0">
                <a:latin typeface="+mn-lt"/>
              </a:rPr>
            </a:br>
            <a:r>
              <a:rPr lang="en-US" b="0" dirty="0">
                <a:latin typeface="+mn-lt"/>
              </a:rPr>
              <a:t>The key to this model is the legend to highlight what is new, changed or deprecated.</a:t>
            </a:r>
          </a:p>
          <a:p>
            <a:endParaRPr lang="en-US" b="0" dirty="0">
              <a:latin typeface="+mn-lt"/>
            </a:endParaRPr>
          </a:p>
          <a:p>
            <a:r>
              <a:rPr lang="en-US" b="0" dirty="0">
                <a:latin typeface="+mn-lt"/>
              </a:rPr>
              <a:t>This model also uses other techniques such as the size of the boxes to highlight relative magnitude</a:t>
            </a:r>
          </a:p>
          <a:p>
            <a:endParaRPr lang="en-US" b="0" dirty="0">
              <a:latin typeface="+mn-lt"/>
            </a:endParaRPr>
          </a:p>
          <a:p>
            <a:r>
              <a:rPr lang="en-US" b="0" dirty="0">
                <a:latin typeface="+mn-lt"/>
              </a:rPr>
              <a:t>Terrible model to convey architecture, great model to convey to a stakeholder why what we are doing is complex and expensive</a:t>
            </a:r>
          </a:p>
        </p:txBody>
      </p:sp>
    </p:spTree>
    <p:extLst>
      <p:ext uri="{BB962C8B-B14F-4D97-AF65-F5344CB8AC3E}">
        <p14:creationId xmlns:p14="http://schemas.microsoft.com/office/powerpoint/2010/main" val="207183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39</a:t>
            </a:fld>
            <a:endParaRPr lang="en-US"/>
          </a:p>
        </p:txBody>
      </p:sp>
      <p:sp>
        <p:nvSpPr>
          <p:cNvPr id="708610" name="Rectangle 2"/>
          <p:cNvSpPr>
            <a:spLocks noGrp="1" noChangeArrowheads="1"/>
          </p:cNvSpPr>
          <p:nvPr>
            <p:ph type="title"/>
          </p:nvPr>
        </p:nvSpPr>
        <p:spPr/>
        <p:txBody>
          <a:bodyPr/>
          <a:lstStyle/>
          <a:p>
            <a:r>
              <a:rPr lang="en-US" sz="3200" dirty="0"/>
              <a:t>Informal Line and Box (Bad) Examples</a:t>
            </a:r>
          </a:p>
        </p:txBody>
      </p:sp>
      <p:pic>
        <p:nvPicPr>
          <p:cNvPr id="9220" name="Picture 4" descr="An example software architecture diagram">
            <a:extLst>
              <a:ext uri="{FF2B5EF4-FFF2-40B4-BE49-F238E27FC236}">
                <a16:creationId xmlns:a16="http://schemas.microsoft.com/office/drawing/2014/main" id="{6851727C-0A0A-9FC8-9B4E-C0A4501F9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 y="1531007"/>
            <a:ext cx="11351172" cy="430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11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Why is the ability to document architecture important?</a:t>
            </a:r>
          </a:p>
        </p:txBody>
      </p:sp>
      <p:sp>
        <p:nvSpPr>
          <p:cNvPr id="470019" name="Rectangle 3" descr="Rectangle: Click to edit Master text styles&#10;Second level&#10;Third level&#10;Fourth level&#10;Fifth level"/>
          <p:cNvSpPr>
            <a:spLocks noGrp="1" noChangeArrowheads="1"/>
          </p:cNvSpPr>
          <p:nvPr>
            <p:ph type="body" idx="1"/>
          </p:nvPr>
        </p:nvSpPr>
        <p:spPr>
          <a:xfrm>
            <a:off x="780661" y="2395576"/>
            <a:ext cx="10436352" cy="3651656"/>
          </a:xfrm>
        </p:spPr>
        <p:txBody>
          <a:bodyPr/>
          <a:lstStyle/>
          <a:p>
            <a:pPr>
              <a:lnSpc>
                <a:spcPct val="90000"/>
              </a:lnSpc>
            </a:pPr>
            <a:r>
              <a:rPr lang="en-US" sz="2000" b="1" dirty="0"/>
              <a:t>Program Understanding </a:t>
            </a:r>
            <a:r>
              <a:rPr lang="en-US" sz="2000" dirty="0"/>
              <a:t>– we need to make modifications to the system, where would the modifications go, how long would they take, how much would they cost</a:t>
            </a:r>
          </a:p>
          <a:p>
            <a:pPr>
              <a:lnSpc>
                <a:spcPct val="90000"/>
              </a:lnSpc>
            </a:pPr>
            <a:r>
              <a:rPr lang="en-US" sz="2000" b="1" dirty="0"/>
              <a:t>Explaining the operation of the system to stakeholders </a:t>
            </a:r>
            <a:r>
              <a:rPr lang="en-US" sz="2000" dirty="0"/>
              <a:t>– how does the system work, what are its major features, why should you use this system versus a competitors solution</a:t>
            </a:r>
          </a:p>
          <a:p>
            <a:pPr>
              <a:lnSpc>
                <a:spcPct val="90000"/>
              </a:lnSpc>
            </a:pPr>
            <a:r>
              <a:rPr lang="en-US" sz="2000" b="1" dirty="0"/>
              <a:t>Providing a common document </a:t>
            </a:r>
            <a:r>
              <a:rPr lang="en-US" sz="2000" dirty="0"/>
              <a:t>to capture the high-level design of the system that can be used to make important management and technical decisions</a:t>
            </a:r>
          </a:p>
          <a:p>
            <a:pPr>
              <a:lnSpc>
                <a:spcPct val="90000"/>
              </a:lnSpc>
            </a:pPr>
            <a:r>
              <a:rPr lang="en-US" sz="2000" b="1" dirty="0"/>
              <a:t>Measuring technical health and technical debt </a:t>
            </a:r>
            <a:r>
              <a:rPr lang="en-US" sz="2000" dirty="0"/>
              <a:t>– how far does the “as built” system deviate from the “as designed” architecture? </a:t>
            </a:r>
          </a:p>
        </p:txBody>
      </p:sp>
      <p:sp>
        <p:nvSpPr>
          <p:cNvPr id="470020" name="Text Box 4"/>
          <p:cNvSpPr txBox="1">
            <a:spLocks noChangeArrowheads="1"/>
          </p:cNvSpPr>
          <p:nvPr/>
        </p:nvSpPr>
        <p:spPr bwMode="auto">
          <a:xfrm>
            <a:off x="609600" y="1417168"/>
            <a:ext cx="10436352" cy="757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400" b="1" dirty="0">
                <a:latin typeface="+mn-lt"/>
              </a:rPr>
              <a:t>Its important to be able to document an architecture to reason about its design for a number of reasons…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40</a:t>
            </a:fld>
            <a:endParaRPr lang="en-US"/>
          </a:p>
        </p:txBody>
      </p:sp>
      <p:sp>
        <p:nvSpPr>
          <p:cNvPr id="708610" name="Rectangle 2"/>
          <p:cNvSpPr>
            <a:spLocks noGrp="1" noChangeArrowheads="1"/>
          </p:cNvSpPr>
          <p:nvPr>
            <p:ph type="title"/>
          </p:nvPr>
        </p:nvSpPr>
        <p:spPr/>
        <p:txBody>
          <a:bodyPr/>
          <a:lstStyle/>
          <a:p>
            <a:r>
              <a:rPr lang="en-US" sz="3200" dirty="0"/>
              <a:t>Summary: 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234779" y="1371600"/>
            <a:ext cx="11071653" cy="4114800"/>
          </a:xfrm>
        </p:spPr>
        <p:txBody>
          <a:bodyPr/>
          <a:lstStyle/>
          <a:p>
            <a:r>
              <a:rPr lang="en-US" sz="2400" dirty="0"/>
              <a:t>Clearly the most popular approached used to model architectures</a:t>
            </a:r>
          </a:p>
          <a:p>
            <a:r>
              <a:rPr lang="en-US" sz="2400" dirty="0"/>
              <a:t>Have to very clearly focus on the intended value or impact of the model at the </a:t>
            </a:r>
            <a:r>
              <a:rPr lang="en-US" sz="2400" b="1" dirty="0"/>
              <a:t>risk of it becoming just artwork</a:t>
            </a:r>
          </a:p>
          <a:p>
            <a:r>
              <a:rPr lang="en-US" sz="2400" dirty="0"/>
              <a:t>Remember that things that help improve understanding should be incorporated into the model:</a:t>
            </a:r>
          </a:p>
          <a:p>
            <a:pPr lvl="1"/>
            <a:r>
              <a:rPr lang="en-US" sz="1800" dirty="0"/>
              <a:t>Legend to highlight the lines and the boxes meaning or any special color coding</a:t>
            </a:r>
          </a:p>
          <a:p>
            <a:pPr lvl="1"/>
            <a:r>
              <a:rPr lang="en-US" sz="1800" dirty="0"/>
              <a:t>Callout text boxes, or annotate important areas of the model with callouts like (1) and then supplement with a textual description. </a:t>
            </a:r>
          </a:p>
          <a:p>
            <a:pPr lvl="1"/>
            <a:r>
              <a:rPr lang="en-US" sz="1800" dirty="0"/>
              <a:t>Avoid distribution over email, or via shared drives.  We have found value creating and meaning these artifacts in shared wikis like Confluence or via </a:t>
            </a:r>
            <a:r>
              <a:rPr lang="en-US" sz="1800" dirty="0" err="1"/>
              <a:t>GitDocs</a:t>
            </a:r>
            <a:r>
              <a:rPr lang="en-US" sz="1800" dirty="0"/>
              <a:t>.  </a:t>
            </a:r>
          </a:p>
          <a:p>
            <a:pPr lvl="1"/>
            <a:r>
              <a:rPr lang="en-US" sz="1800" dirty="0"/>
              <a:t>Make sure that important diagrams are tagged so that they can be searched for and located</a:t>
            </a:r>
          </a:p>
        </p:txBody>
      </p:sp>
    </p:spTree>
    <p:extLst>
      <p:ext uri="{BB962C8B-B14F-4D97-AF65-F5344CB8AC3E}">
        <p14:creationId xmlns:p14="http://schemas.microsoft.com/office/powerpoint/2010/main" val="3849773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41</a:t>
            </a:fld>
            <a:endParaRPr lang="en-US"/>
          </a:p>
        </p:txBody>
      </p:sp>
      <p:sp>
        <p:nvSpPr>
          <p:cNvPr id="708610" name="Rectangle 2"/>
          <p:cNvSpPr>
            <a:spLocks noGrp="1" noChangeArrowheads="1"/>
          </p:cNvSpPr>
          <p:nvPr>
            <p:ph type="title"/>
          </p:nvPr>
        </p:nvSpPr>
        <p:spPr/>
        <p:txBody>
          <a:bodyPr/>
          <a:lstStyle/>
          <a:p>
            <a:r>
              <a:rPr lang="en-US" sz="3200" dirty="0"/>
              <a:t>Finding the balance - the C4 model</a:t>
            </a:r>
          </a:p>
        </p:txBody>
      </p:sp>
      <p:pic>
        <p:nvPicPr>
          <p:cNvPr id="7" name="Picture 6">
            <a:extLst>
              <a:ext uri="{FF2B5EF4-FFF2-40B4-BE49-F238E27FC236}">
                <a16:creationId xmlns:a16="http://schemas.microsoft.com/office/drawing/2014/main" id="{F69D013B-8E03-14BB-9443-8A86EA973F8E}"/>
              </a:ext>
            </a:extLst>
          </p:cNvPr>
          <p:cNvPicPr>
            <a:picLocks noChangeAspect="1"/>
          </p:cNvPicPr>
          <p:nvPr/>
        </p:nvPicPr>
        <p:blipFill>
          <a:blip r:embed="rId2"/>
          <a:stretch>
            <a:fillRect/>
          </a:stretch>
        </p:blipFill>
        <p:spPr>
          <a:xfrm>
            <a:off x="609600" y="1049965"/>
            <a:ext cx="7131050" cy="5230205"/>
          </a:xfrm>
          <a:prstGeom prst="rect">
            <a:avLst/>
          </a:prstGeom>
        </p:spPr>
      </p:pic>
      <p:sp>
        <p:nvSpPr>
          <p:cNvPr id="2" name="Rectangle 1">
            <a:extLst>
              <a:ext uri="{FF2B5EF4-FFF2-40B4-BE49-F238E27FC236}">
                <a16:creationId xmlns:a16="http://schemas.microsoft.com/office/drawing/2014/main" id="{D46ABE70-FA76-59F7-4D4F-1FAA6BA8829A}"/>
              </a:ext>
            </a:extLst>
          </p:cNvPr>
          <p:cNvSpPr/>
          <p:nvPr/>
        </p:nvSpPr>
        <p:spPr>
          <a:xfrm>
            <a:off x="8617941" y="3271336"/>
            <a:ext cx="3147015" cy="341632"/>
          </a:xfrm>
          <a:prstGeom prst="rect">
            <a:avLst/>
          </a:prstGeom>
        </p:spPr>
        <p:txBody>
          <a:bodyPr wrap="none">
            <a:spAutoFit/>
          </a:bodyPr>
          <a:lstStyle/>
          <a:p>
            <a:r>
              <a:rPr lang="en-US" dirty="0">
                <a:latin typeface="+mn-lt"/>
              </a:rPr>
              <a:t>https://c4model.com/</a:t>
            </a:r>
          </a:p>
        </p:txBody>
      </p:sp>
      <p:sp>
        <p:nvSpPr>
          <p:cNvPr id="3" name="Rectangle 2">
            <a:extLst>
              <a:ext uri="{FF2B5EF4-FFF2-40B4-BE49-F238E27FC236}">
                <a16:creationId xmlns:a16="http://schemas.microsoft.com/office/drawing/2014/main" id="{8098B2AC-2505-31CC-B4B4-239599644EAC}"/>
              </a:ext>
            </a:extLst>
          </p:cNvPr>
          <p:cNvSpPr/>
          <p:nvPr/>
        </p:nvSpPr>
        <p:spPr>
          <a:xfrm>
            <a:off x="8617941" y="3649555"/>
            <a:ext cx="3368230" cy="341632"/>
          </a:xfrm>
          <a:prstGeom prst="rect">
            <a:avLst/>
          </a:prstGeom>
        </p:spPr>
        <p:txBody>
          <a:bodyPr wrap="none">
            <a:spAutoFit/>
          </a:bodyPr>
          <a:lstStyle/>
          <a:p>
            <a:r>
              <a:rPr lang="en-US" dirty="0">
                <a:latin typeface="+mn-lt"/>
              </a:rPr>
              <a:t>https://</a:t>
            </a:r>
            <a:r>
              <a:rPr lang="en-US" dirty="0" err="1">
                <a:latin typeface="+mn-lt"/>
              </a:rPr>
              <a:t>simonbrown.je</a:t>
            </a:r>
            <a:r>
              <a:rPr lang="en-US" dirty="0">
                <a:latin typeface="+mn-lt"/>
              </a:rPr>
              <a:t>/</a:t>
            </a:r>
          </a:p>
        </p:txBody>
      </p:sp>
      <p:pic>
        <p:nvPicPr>
          <p:cNvPr id="2050" name="Picture 2" descr="The C4 model for visualising software architecture">
            <a:extLst>
              <a:ext uri="{FF2B5EF4-FFF2-40B4-BE49-F238E27FC236}">
                <a16:creationId xmlns:a16="http://schemas.microsoft.com/office/drawing/2014/main" id="{521471CE-7340-E645-F4F8-31EF5299A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4926" y="1062473"/>
            <a:ext cx="1976005" cy="19760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AA170DB-B4BB-7B13-9B2B-3E9D062013BE}"/>
              </a:ext>
            </a:extLst>
          </p:cNvPr>
          <p:cNvSpPr/>
          <p:nvPr/>
        </p:nvSpPr>
        <p:spPr>
          <a:xfrm>
            <a:off x="8026400" y="4301637"/>
            <a:ext cx="4158061" cy="840230"/>
          </a:xfrm>
          <a:prstGeom prst="rect">
            <a:avLst/>
          </a:prstGeom>
        </p:spPr>
        <p:txBody>
          <a:bodyPr wrap="none">
            <a:spAutoFit/>
          </a:bodyPr>
          <a:lstStyle/>
          <a:p>
            <a:r>
              <a:rPr lang="en-US" b="0" dirty="0">
                <a:latin typeface="+mn-lt"/>
              </a:rPr>
              <a:t>Material on C4 is derived from the</a:t>
            </a:r>
            <a:br>
              <a:rPr lang="en-US" b="0" dirty="0">
                <a:latin typeface="+mn-lt"/>
              </a:rPr>
            </a:br>
            <a:r>
              <a:rPr lang="en-US" b="0" dirty="0">
                <a:latin typeface="+mn-lt"/>
              </a:rPr>
              <a:t>many online resources created</a:t>
            </a:r>
            <a:br>
              <a:rPr lang="en-US" b="0" dirty="0">
                <a:latin typeface="+mn-lt"/>
              </a:rPr>
            </a:br>
            <a:r>
              <a:rPr lang="en-US" b="0" dirty="0">
                <a:latin typeface="+mn-lt"/>
              </a:rPr>
              <a:t>by its inventor – Simon Brown</a:t>
            </a:r>
          </a:p>
        </p:txBody>
      </p:sp>
    </p:spTree>
    <p:extLst>
      <p:ext uri="{BB962C8B-B14F-4D97-AF65-F5344CB8AC3E}">
        <p14:creationId xmlns:p14="http://schemas.microsoft.com/office/powerpoint/2010/main" val="85944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42</a:t>
            </a:fld>
            <a:endParaRPr lang="en-US"/>
          </a:p>
        </p:txBody>
      </p:sp>
      <p:sp>
        <p:nvSpPr>
          <p:cNvPr id="708610" name="Rectangle 2"/>
          <p:cNvSpPr>
            <a:spLocks noGrp="1" noChangeArrowheads="1"/>
          </p:cNvSpPr>
          <p:nvPr>
            <p:ph type="title"/>
          </p:nvPr>
        </p:nvSpPr>
        <p:spPr>
          <a:xfrm>
            <a:off x="235528" y="0"/>
            <a:ext cx="10972800" cy="698948"/>
          </a:xfrm>
        </p:spPr>
        <p:txBody>
          <a:bodyPr/>
          <a:lstStyle/>
          <a:p>
            <a:r>
              <a:rPr lang="en-US" sz="3200" dirty="0"/>
              <a:t>C4 imposes an opinionated structure on modeling</a:t>
            </a:r>
          </a:p>
        </p:txBody>
      </p:sp>
      <p:pic>
        <p:nvPicPr>
          <p:cNvPr id="1026" name="Picture 2" descr="Abstractions">
            <a:extLst>
              <a:ext uri="{FF2B5EF4-FFF2-40B4-BE49-F238E27FC236}">
                <a16:creationId xmlns:a16="http://schemas.microsoft.com/office/drawing/2014/main" id="{7FC66B01-D83F-FD79-14D2-E92EB910D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973983"/>
            <a:ext cx="11208327" cy="4401581"/>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4B5D60F-6AA8-A6E3-E497-16661A71A57B}"/>
              </a:ext>
            </a:extLst>
          </p:cNvPr>
          <p:cNvSpPr/>
          <p:nvPr/>
        </p:nvSpPr>
        <p:spPr>
          <a:xfrm>
            <a:off x="346364" y="5515474"/>
            <a:ext cx="11956473" cy="840679"/>
          </a:xfrm>
          <a:prstGeom prst="rect">
            <a:avLst/>
          </a:prstGeom>
        </p:spPr>
        <p:txBody>
          <a:bodyPr wrap="square">
            <a:spAutoFit/>
          </a:bodyPr>
          <a:lstStyle/>
          <a:p>
            <a:r>
              <a:rPr lang="en-US" b="0" i="1" dirty="0">
                <a:solidFill>
                  <a:srgbClr val="333333"/>
                </a:solidFill>
                <a:latin typeface="Open Sans" panose="020B0606030504020204" pitchFamily="34" charset="0"/>
              </a:rPr>
              <a:t>A </a:t>
            </a:r>
            <a:r>
              <a:rPr lang="en-US" i="1" dirty="0">
                <a:solidFill>
                  <a:srgbClr val="333333"/>
                </a:solidFill>
                <a:latin typeface="Open Sans" panose="020B0606030504020204" pitchFamily="34" charset="0"/>
              </a:rPr>
              <a:t>software system</a:t>
            </a:r>
            <a:r>
              <a:rPr lang="en-US" b="0" i="1" dirty="0">
                <a:solidFill>
                  <a:srgbClr val="333333"/>
                </a:solidFill>
                <a:latin typeface="Open Sans" panose="020B0606030504020204" pitchFamily="34" charset="0"/>
              </a:rPr>
              <a:t> is made up of one or more </a:t>
            </a:r>
            <a:r>
              <a:rPr lang="en-US" i="1" dirty="0">
                <a:solidFill>
                  <a:srgbClr val="333333"/>
                </a:solidFill>
                <a:latin typeface="Open Sans" panose="020B0606030504020204" pitchFamily="34" charset="0"/>
              </a:rPr>
              <a:t>containers</a:t>
            </a:r>
            <a:r>
              <a:rPr lang="en-US" b="0" i="1" dirty="0">
                <a:solidFill>
                  <a:srgbClr val="333333"/>
                </a:solidFill>
                <a:latin typeface="Open Sans" panose="020B0606030504020204" pitchFamily="34" charset="0"/>
              </a:rPr>
              <a:t> (web applications, mobile apps, desktop applications, databases, file systems, </a:t>
            </a:r>
            <a:r>
              <a:rPr lang="en-US" b="0" i="1" dirty="0" err="1">
                <a:solidFill>
                  <a:srgbClr val="333333"/>
                </a:solidFill>
                <a:latin typeface="Open Sans" panose="020B0606030504020204" pitchFamily="34" charset="0"/>
              </a:rPr>
              <a:t>etc</a:t>
            </a:r>
            <a:r>
              <a:rPr lang="en-US" b="0" i="1" dirty="0">
                <a:solidFill>
                  <a:srgbClr val="333333"/>
                </a:solidFill>
                <a:latin typeface="Open Sans" panose="020B0606030504020204" pitchFamily="34" charset="0"/>
              </a:rPr>
              <a:t>), each of which contains one or more </a:t>
            </a:r>
            <a:r>
              <a:rPr lang="en-US" i="1" dirty="0">
                <a:solidFill>
                  <a:srgbClr val="333333"/>
                </a:solidFill>
                <a:latin typeface="Open Sans" panose="020B0606030504020204" pitchFamily="34" charset="0"/>
              </a:rPr>
              <a:t>components</a:t>
            </a:r>
            <a:r>
              <a:rPr lang="en-US" b="0" i="1" dirty="0">
                <a:solidFill>
                  <a:srgbClr val="333333"/>
                </a:solidFill>
                <a:latin typeface="Open Sans" panose="020B0606030504020204" pitchFamily="34" charset="0"/>
              </a:rPr>
              <a:t>, which in turn are implemented by one or more </a:t>
            </a:r>
            <a:r>
              <a:rPr lang="en-US" i="1" dirty="0">
                <a:solidFill>
                  <a:srgbClr val="333333"/>
                </a:solidFill>
                <a:latin typeface="Open Sans" panose="020B0606030504020204" pitchFamily="34" charset="0"/>
              </a:rPr>
              <a:t>code elements</a:t>
            </a:r>
            <a:r>
              <a:rPr lang="en-US" b="0" i="1" dirty="0">
                <a:solidFill>
                  <a:srgbClr val="333333"/>
                </a:solidFill>
                <a:latin typeface="Open Sans" panose="020B0606030504020204" pitchFamily="34" charset="0"/>
              </a:rPr>
              <a:t> (e.g. classes, interfaces, objects, functions, </a:t>
            </a:r>
            <a:r>
              <a:rPr lang="en-US" b="0" i="1" dirty="0" err="1">
                <a:solidFill>
                  <a:srgbClr val="333333"/>
                </a:solidFill>
                <a:latin typeface="Open Sans" panose="020B0606030504020204" pitchFamily="34" charset="0"/>
              </a:rPr>
              <a:t>etc</a:t>
            </a:r>
            <a:r>
              <a:rPr lang="en-US" b="0" i="1" dirty="0">
                <a:solidFill>
                  <a:srgbClr val="333333"/>
                </a:solidFill>
                <a:latin typeface="Open Sans" panose="020B0606030504020204" pitchFamily="34" charset="0"/>
              </a:rPr>
              <a:t>).</a:t>
            </a:r>
            <a:endParaRPr lang="en-US" dirty="0"/>
          </a:p>
        </p:txBody>
      </p:sp>
    </p:spTree>
    <p:extLst>
      <p:ext uri="{BB962C8B-B14F-4D97-AF65-F5344CB8AC3E}">
        <p14:creationId xmlns:p14="http://schemas.microsoft.com/office/powerpoint/2010/main" val="1120937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43</a:t>
            </a:fld>
            <a:endParaRPr lang="en-US"/>
          </a:p>
        </p:txBody>
      </p:sp>
      <p:sp>
        <p:nvSpPr>
          <p:cNvPr id="479234" name="Rectangle 2"/>
          <p:cNvSpPr>
            <a:spLocks noGrp="1" noChangeArrowheads="1"/>
          </p:cNvSpPr>
          <p:nvPr>
            <p:ph type="title"/>
          </p:nvPr>
        </p:nvSpPr>
        <p:spPr>
          <a:xfrm>
            <a:off x="290945" y="275035"/>
            <a:ext cx="11554691" cy="698948"/>
          </a:xfrm>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2578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44</a:t>
            </a:fld>
            <a:endParaRPr lang="en-US"/>
          </a:p>
        </p:txBody>
      </p:sp>
      <p:sp>
        <p:nvSpPr>
          <p:cNvPr id="479234" name="Rectangle 2"/>
          <p:cNvSpPr>
            <a:spLocks noGrp="1" noChangeArrowheads="1"/>
          </p:cNvSpPr>
          <p:nvPr>
            <p:ph type="title"/>
          </p:nvPr>
        </p:nvSpPr>
        <p:spPr>
          <a:xfrm>
            <a:off x="858982" y="76200"/>
            <a:ext cx="9047018" cy="1143000"/>
          </a:xfrm>
        </p:spPr>
        <p:txBody>
          <a:bodyPr/>
          <a:lstStyle/>
          <a:p>
            <a:r>
              <a:rPr lang="en-US" dirty="0"/>
              <a:t>C4 - 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9935852" y="1643694"/>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2222993" y="1091609"/>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45</a:t>
            </a:fld>
            <a:endParaRPr lang="en-US"/>
          </a:p>
        </p:txBody>
      </p:sp>
      <p:sp>
        <p:nvSpPr>
          <p:cNvPr id="479234" name="Rectangle 2"/>
          <p:cNvSpPr>
            <a:spLocks noGrp="1" noChangeArrowheads="1"/>
          </p:cNvSpPr>
          <p:nvPr>
            <p:ph type="title"/>
          </p:nvPr>
        </p:nvSpPr>
        <p:spPr>
          <a:xfrm>
            <a:off x="2133600" y="76200"/>
            <a:ext cx="7772400" cy="1143000"/>
          </a:xfrm>
        </p:spPr>
        <p:txBody>
          <a:bodyPr/>
          <a:lstStyle/>
          <a:p>
            <a:r>
              <a:rPr lang="en-US" dirty="0"/>
              <a:t>C4 - 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10058400" y="1408167"/>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2133600" y="1124479"/>
            <a:ext cx="7315200" cy="5290176"/>
          </a:xfrm>
          <a:prstGeom prst="rect">
            <a:avLst/>
          </a:prstGeom>
        </p:spPr>
      </p:pic>
    </p:spTree>
    <p:extLst>
      <p:ext uri="{BB962C8B-B14F-4D97-AF65-F5344CB8AC3E}">
        <p14:creationId xmlns:p14="http://schemas.microsoft.com/office/powerpoint/2010/main" val="74059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46</a:t>
            </a:fld>
            <a:endParaRPr lang="en-US"/>
          </a:p>
        </p:txBody>
      </p:sp>
      <p:sp>
        <p:nvSpPr>
          <p:cNvPr id="479234" name="Rectangle 2"/>
          <p:cNvSpPr>
            <a:spLocks noGrp="1" noChangeArrowheads="1"/>
          </p:cNvSpPr>
          <p:nvPr>
            <p:ph type="title"/>
          </p:nvPr>
        </p:nvSpPr>
        <p:spPr/>
        <p:txBody>
          <a:bodyPr/>
          <a:lstStyle/>
          <a:p>
            <a:r>
              <a:rPr lang="en-US" dirty="0"/>
              <a:t>C4 - 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9857248" y="1976203"/>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2209800" y="1542415"/>
            <a:ext cx="7018704" cy="5024235"/>
          </a:xfrm>
          <a:prstGeom prst="rect">
            <a:avLst/>
          </a:prstGeom>
        </p:spPr>
      </p:pic>
    </p:spTree>
    <p:extLst>
      <p:ext uri="{BB962C8B-B14F-4D97-AF65-F5344CB8AC3E}">
        <p14:creationId xmlns:p14="http://schemas.microsoft.com/office/powerpoint/2010/main" val="788947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47</a:t>
            </a:fld>
            <a:endParaRPr lang="en-US"/>
          </a:p>
        </p:txBody>
      </p:sp>
      <p:sp>
        <p:nvSpPr>
          <p:cNvPr id="479234" name="Rectangle 2"/>
          <p:cNvSpPr>
            <a:spLocks noGrp="1" noChangeArrowheads="1"/>
          </p:cNvSpPr>
          <p:nvPr>
            <p:ph type="title"/>
          </p:nvPr>
        </p:nvSpPr>
        <p:spPr/>
        <p:txBody>
          <a:bodyPr/>
          <a:lstStyle/>
          <a:p>
            <a:r>
              <a:rPr lang="en-US" dirty="0"/>
              <a:t>C4 – Code (Optional)</a:t>
            </a:r>
          </a:p>
        </p:txBody>
      </p:sp>
      <p:sp>
        <p:nvSpPr>
          <p:cNvPr id="7" name="TextBox 6">
            <a:extLst>
              <a:ext uri="{FF2B5EF4-FFF2-40B4-BE49-F238E27FC236}">
                <a16:creationId xmlns:a16="http://schemas.microsoft.com/office/drawing/2014/main" id="{1AB5F869-C29F-3C44-BDC3-AFD8E953FF95}"/>
              </a:ext>
            </a:extLst>
          </p:cNvPr>
          <p:cNvSpPr txBox="1"/>
          <p:nvPr/>
        </p:nvSpPr>
        <p:spPr>
          <a:xfrm>
            <a:off x="9639959" y="1602131"/>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2053278" y="1071575"/>
            <a:ext cx="6767716" cy="5284578"/>
          </a:xfrm>
          <a:prstGeom prst="rect">
            <a:avLst/>
          </a:prstGeom>
        </p:spPr>
      </p:pic>
    </p:spTree>
    <p:extLst>
      <p:ext uri="{BB962C8B-B14F-4D97-AF65-F5344CB8AC3E}">
        <p14:creationId xmlns:p14="http://schemas.microsoft.com/office/powerpoint/2010/main" val="2681201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48</a:t>
            </a:fld>
            <a:endParaRPr lang="en-US"/>
          </a:p>
        </p:txBody>
      </p:sp>
      <p:sp>
        <p:nvSpPr>
          <p:cNvPr id="708610" name="Rectangle 2"/>
          <p:cNvSpPr>
            <a:spLocks noGrp="1" noChangeArrowheads="1"/>
          </p:cNvSpPr>
          <p:nvPr>
            <p:ph type="title"/>
          </p:nvPr>
        </p:nvSpPr>
        <p:spPr>
          <a:xfrm>
            <a:off x="609600" y="120352"/>
            <a:ext cx="10972800" cy="698948"/>
          </a:xfrm>
        </p:spPr>
        <p:txBody>
          <a:bodyPr/>
          <a:lstStyle/>
          <a:p>
            <a:r>
              <a:rPr lang="en-US" sz="3200" dirty="0"/>
              <a:t>Architecture Decision Records</a:t>
            </a:r>
          </a:p>
        </p:txBody>
      </p:sp>
      <p:sp>
        <p:nvSpPr>
          <p:cNvPr id="2" name="Rectangle 1">
            <a:extLst>
              <a:ext uri="{FF2B5EF4-FFF2-40B4-BE49-F238E27FC236}">
                <a16:creationId xmlns:a16="http://schemas.microsoft.com/office/drawing/2014/main" id="{ED618A15-E6B1-C341-A73F-E11028DAAE50}"/>
              </a:ext>
            </a:extLst>
          </p:cNvPr>
          <p:cNvSpPr/>
          <p:nvPr/>
        </p:nvSpPr>
        <p:spPr>
          <a:xfrm>
            <a:off x="360218" y="784513"/>
            <a:ext cx="11471564" cy="424732"/>
          </a:xfrm>
          <a:prstGeom prst="rect">
            <a:avLst/>
          </a:prstGeom>
        </p:spPr>
        <p:txBody>
          <a:bodyPr wrap="square">
            <a:spAutoFit/>
          </a:bodyPr>
          <a:lstStyle/>
          <a:p>
            <a:r>
              <a:rPr lang="en-US" sz="1200" dirty="0">
                <a:latin typeface="+mn-lt"/>
                <a:hlinkClick r:id="rId2"/>
              </a:rPr>
              <a:t>http://thinkrelevance.com/blog/2011/11/15/documenting-architecture-decisions</a:t>
            </a:r>
            <a:br>
              <a:rPr lang="en-US" sz="1200" dirty="0">
                <a:latin typeface="+mn-lt"/>
              </a:rPr>
            </a:br>
            <a:r>
              <a:rPr lang="en-US" sz="1200" dirty="0">
                <a:latin typeface="+mn-lt"/>
              </a:rPr>
              <a:t>Seminal Reference (2011) – Michael Nygard - </a:t>
            </a:r>
            <a:r>
              <a:rPr lang="en-US" sz="1200" dirty="0">
                <a:latin typeface="+mn-lt"/>
                <a:hlinkClick r:id="rId3"/>
              </a:rPr>
              <a:t>https://www.cognitect.com/blog/2011/11/15/documenting-architecture-decisions</a:t>
            </a:r>
            <a:r>
              <a:rPr lang="en-US" sz="1200" dirty="0">
                <a:latin typeface="+mn-lt"/>
              </a:rPr>
              <a:t> </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609600" y="1371600"/>
            <a:ext cx="11222182"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400" b="0" kern="0" dirty="0"/>
              <a:t>One of the best ways to document an architecture is to think about all of the decisions that need to be made</a:t>
            </a:r>
          </a:p>
          <a:p>
            <a:pPr lvl="1"/>
            <a:r>
              <a:rPr lang="en-US" sz="1600" b="0" kern="0" dirty="0"/>
              <a:t>Not all decisions need to be made at once</a:t>
            </a:r>
          </a:p>
          <a:p>
            <a:pPr lvl="1"/>
            <a:r>
              <a:rPr lang="en-US" sz="1600" b="0" kern="0" dirty="0"/>
              <a:t>Not all decisions need solutions prior to a project beginning</a:t>
            </a:r>
          </a:p>
          <a:p>
            <a:pPr lvl="1"/>
            <a:r>
              <a:rPr lang="en-US" sz="1600" b="0" kern="0" dirty="0"/>
              <a:t>We constantly learn new things, thus, decisions may change</a:t>
            </a:r>
          </a:p>
          <a:p>
            <a:r>
              <a:rPr lang="en-US" sz="2000" b="0" kern="0" dirty="0"/>
              <a:t>Also, keeping decisions close to the code, with collaboration capabilities is desirable: </a:t>
            </a:r>
            <a:r>
              <a:rPr lang="en-US" sz="2000" b="0" kern="0" dirty="0">
                <a:hlinkClick r:id="rId5"/>
              </a:rPr>
              <a:t>https://github.com/ArchitectingSoftware/CS575-SoftwareDesign/tree/master/Lectures/Architecture-Documentation-Demo/doc</a:t>
            </a:r>
            <a:endParaRPr lang="en-US" sz="2000" b="0" kern="0" dirty="0"/>
          </a:p>
          <a:p>
            <a:r>
              <a:rPr lang="en-US" sz="2000" b="0" kern="0" dirty="0"/>
              <a:t>ADR</a:t>
            </a:r>
          </a:p>
          <a:p>
            <a:pPr lvl="1"/>
            <a:r>
              <a:rPr lang="en-US" sz="1600" b="0" kern="0" dirty="0"/>
              <a:t>Numbered monotonically, no number ever repeats</a:t>
            </a:r>
          </a:p>
          <a:p>
            <a:pPr lvl="1"/>
            <a:r>
              <a:rPr lang="en-US" sz="1600" b="0" kern="0" dirty="0"/>
              <a:t>Clear title, status and keywords for search</a:t>
            </a:r>
          </a:p>
          <a:p>
            <a:pPr lvl="1"/>
            <a:r>
              <a:rPr lang="en-US" sz="1600" b="0" kern="0" dirty="0"/>
              <a:t>Context and Problem Statement</a:t>
            </a:r>
          </a:p>
          <a:p>
            <a:pPr lvl="1"/>
            <a:r>
              <a:rPr lang="en-US" sz="1600" b="0" kern="0" dirty="0"/>
              <a:t>Considered Options</a:t>
            </a:r>
          </a:p>
          <a:p>
            <a:pPr lvl="1"/>
            <a:r>
              <a:rPr lang="en-US" sz="1600" b="0" kern="0" dirty="0"/>
              <a:t>Decision Outcome</a:t>
            </a:r>
          </a:p>
          <a:p>
            <a:pPr lvl="1"/>
            <a:r>
              <a:rPr lang="en-US" sz="1600" b="0" kern="0" dirty="0"/>
              <a:t>Supporting architecture diagrams</a:t>
            </a:r>
          </a:p>
        </p:txBody>
      </p:sp>
      <p:sp>
        <p:nvSpPr>
          <p:cNvPr id="5" name="Rectangle 4">
            <a:extLst>
              <a:ext uri="{FF2B5EF4-FFF2-40B4-BE49-F238E27FC236}">
                <a16:creationId xmlns:a16="http://schemas.microsoft.com/office/drawing/2014/main" id="{699A87BB-28BD-CD41-9802-3F4A9D9AB436}"/>
              </a:ext>
            </a:extLst>
          </p:cNvPr>
          <p:cNvSpPr/>
          <p:nvPr/>
        </p:nvSpPr>
        <p:spPr>
          <a:xfrm>
            <a:off x="609600" y="5842084"/>
            <a:ext cx="10175668" cy="507831"/>
          </a:xfrm>
          <a:prstGeom prst="rect">
            <a:avLst/>
          </a:prstGeom>
        </p:spPr>
        <p:txBody>
          <a:bodyPr wrap="square">
            <a:spAutoFit/>
          </a:bodyPr>
          <a:lstStyle/>
          <a:p>
            <a:r>
              <a:rPr lang="en-US" b="0" dirty="0">
                <a:latin typeface="+mn-lt"/>
              </a:rPr>
              <a:t>DEMO AT:</a:t>
            </a:r>
            <a:br>
              <a:rPr lang="en-US" sz="1200" b="0" dirty="0">
                <a:latin typeface="+mn-lt"/>
              </a:rPr>
            </a:br>
            <a:r>
              <a:rPr lang="en-US" sz="1200" b="0" dirty="0">
                <a:latin typeface="+mn-lt"/>
                <a:hlinkClick r:id="rId5"/>
              </a:rPr>
              <a:t>https://github.com/ArchitectingSoftware/CS575-SoftwareDesign/tree/master/Lectures/Architecture-Documentation-Demo/doc</a:t>
            </a:r>
            <a:r>
              <a:rPr lang="en-US" sz="1200" b="0" dirty="0">
                <a:latin typeface="+mn-lt"/>
              </a:rPr>
              <a:t> </a:t>
            </a:r>
          </a:p>
        </p:txBody>
      </p:sp>
    </p:spTree>
    <p:extLst>
      <p:ext uri="{BB962C8B-B14F-4D97-AF65-F5344CB8AC3E}">
        <p14:creationId xmlns:p14="http://schemas.microsoft.com/office/powerpoint/2010/main" val="3787365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49</a:t>
            </a:fld>
            <a:endParaRPr lang="en-US"/>
          </a:p>
        </p:txBody>
      </p:sp>
      <p:sp>
        <p:nvSpPr>
          <p:cNvPr id="708610" name="Rectangle 2"/>
          <p:cNvSpPr>
            <a:spLocks noGrp="1" noChangeArrowheads="1"/>
          </p:cNvSpPr>
          <p:nvPr>
            <p:ph type="title"/>
          </p:nvPr>
        </p:nvSpPr>
        <p:spPr/>
        <p:txBody>
          <a:bodyPr/>
          <a:lstStyle/>
          <a:p>
            <a:r>
              <a:rPr lang="en-US" sz="3200" dirty="0"/>
              <a:t>Architecture Decision Records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609600" y="1371600"/>
            <a:ext cx="5140036"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buFont typeface="Arial" panose="020B0604020202020204" pitchFamily="34" charset="0"/>
              <a:buChar char="•"/>
            </a:pPr>
            <a:r>
              <a:rPr lang="en-US" sz="2400" b="0" kern="0" dirty="0"/>
              <a:t>Think of ADRs as “Architecture as Code”</a:t>
            </a:r>
          </a:p>
          <a:p>
            <a:pPr lvl="1">
              <a:buFont typeface="Arial" panose="020B0604020202020204" pitchFamily="34" charset="0"/>
              <a:buChar char="•"/>
            </a:pPr>
            <a:r>
              <a:rPr lang="en-US" sz="1800" b="0" kern="0" dirty="0"/>
              <a:t>Lend themselves very well to be managed and versioned in git</a:t>
            </a:r>
          </a:p>
          <a:p>
            <a:pPr lvl="1">
              <a:buFont typeface="Arial" panose="020B0604020202020204" pitchFamily="34" charset="0"/>
              <a:buChar char="•"/>
            </a:pPr>
            <a:r>
              <a:rPr lang="en-US" sz="1800" b="0" kern="0" dirty="0"/>
              <a:t>Indexable/ searchable</a:t>
            </a:r>
          </a:p>
          <a:p>
            <a:pPr lvl="1">
              <a:buFont typeface="Arial" panose="020B0604020202020204" pitchFamily="34" charset="0"/>
              <a:buChar char="•"/>
            </a:pPr>
            <a:r>
              <a:rPr lang="en-US" sz="1800" b="0" kern="0" dirty="0"/>
              <a:t>Ephemeral – Records history of changes over time as new things are learned </a:t>
            </a:r>
          </a:p>
          <a:p>
            <a:pPr>
              <a:buFont typeface="Arial" panose="020B0604020202020204" pitchFamily="34" charset="0"/>
              <a:buChar char="•"/>
            </a:pPr>
            <a:r>
              <a:rPr lang="en-US" sz="2200" b="0" kern="0" dirty="0"/>
              <a:t>ADRs complement visual models – they do not replace them.</a:t>
            </a:r>
          </a:p>
          <a:p>
            <a:pPr lvl="1">
              <a:buFont typeface="Arial" panose="020B0604020202020204" pitchFamily="34" charset="0"/>
              <a:buChar char="•"/>
            </a:pPr>
            <a:r>
              <a:rPr lang="en-US" sz="1800" b="0" kern="0" dirty="0"/>
              <a:t>Records alternatives and models help support the rationale </a:t>
            </a:r>
          </a:p>
          <a:p>
            <a:pPr lvl="1">
              <a:buFont typeface="Arial" panose="020B0604020202020204" pitchFamily="34" charset="0"/>
              <a:buChar char="•"/>
            </a:pPr>
            <a:endParaRPr lang="en-US" sz="1200" b="0" kern="0" dirty="0"/>
          </a:p>
        </p:txBody>
      </p:sp>
      <p:pic>
        <p:nvPicPr>
          <p:cNvPr id="3" name="Picture 2">
            <a:extLst>
              <a:ext uri="{FF2B5EF4-FFF2-40B4-BE49-F238E27FC236}">
                <a16:creationId xmlns:a16="http://schemas.microsoft.com/office/drawing/2014/main" id="{90FFD0C5-1561-2B6F-329B-EAE838DD2DC3}"/>
              </a:ext>
            </a:extLst>
          </p:cNvPr>
          <p:cNvPicPr>
            <a:picLocks noChangeAspect="1"/>
          </p:cNvPicPr>
          <p:nvPr/>
        </p:nvPicPr>
        <p:blipFill>
          <a:blip r:embed="rId3"/>
          <a:stretch>
            <a:fillRect/>
          </a:stretch>
        </p:blipFill>
        <p:spPr>
          <a:xfrm>
            <a:off x="6442365" y="962670"/>
            <a:ext cx="5301093" cy="5379628"/>
          </a:xfrm>
          <a:prstGeom prst="rect">
            <a:avLst/>
          </a:prstGeom>
        </p:spPr>
      </p:pic>
    </p:spTree>
    <p:extLst>
      <p:ext uri="{BB962C8B-B14F-4D97-AF65-F5344CB8AC3E}">
        <p14:creationId xmlns:p14="http://schemas.microsoft.com/office/powerpoint/2010/main" val="147284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a:t>
            </a:fld>
            <a:endParaRPr lang="en-US"/>
          </a:p>
        </p:txBody>
      </p:sp>
      <p:sp>
        <p:nvSpPr>
          <p:cNvPr id="680962" name="Rectangle 2"/>
          <p:cNvSpPr>
            <a:spLocks noGrp="1" noChangeArrowheads="1"/>
          </p:cNvSpPr>
          <p:nvPr>
            <p:ph type="title"/>
          </p:nvPr>
        </p:nvSpPr>
        <p:spPr/>
        <p:txBody>
          <a:bodyPr/>
          <a:lstStyle/>
          <a:p>
            <a:r>
              <a:rPr lang="en-US" dirty="0"/>
              <a:t>Modeling choices are important!</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255776"/>
            <a:ext cx="10024872" cy="4114800"/>
          </a:xfrm>
        </p:spPr>
        <p:txBody>
          <a:bodyPr/>
          <a:lstStyle/>
          <a:p>
            <a:r>
              <a:rPr lang="en-US" sz="2400" dirty="0"/>
              <a:t>The choice of what to model is important! </a:t>
            </a:r>
          </a:p>
          <a:p>
            <a:pPr lvl="1"/>
            <a:r>
              <a:rPr lang="en-US" sz="2000" dirty="0"/>
              <a:t>This activity takes time and costs money so picking what to model becomes a critical activity</a:t>
            </a:r>
          </a:p>
          <a:p>
            <a:r>
              <a:rPr lang="en-US" sz="2400" dirty="0"/>
              <a:t>The choice of how detailed your models are are important!</a:t>
            </a:r>
          </a:p>
          <a:p>
            <a:pPr lvl="1"/>
            <a:r>
              <a:rPr lang="en-US" sz="2000" dirty="0"/>
              <a:t>What stakeholders are you trying to influence?</a:t>
            </a:r>
          </a:p>
          <a:p>
            <a:pPr lvl="1"/>
            <a:r>
              <a:rPr lang="en-US" sz="2000" dirty="0"/>
              <a:t>How much detail is needed to describe the architecture to the stakeholders?</a:t>
            </a:r>
          </a:p>
          <a:p>
            <a:pPr lvl="1"/>
            <a:r>
              <a:rPr lang="en-US" sz="2000" dirty="0"/>
              <a:t>Does the model describe the design, or is the model intended to influence a decision?</a:t>
            </a:r>
          </a:p>
          <a:p>
            <a:r>
              <a:rPr lang="en-US" sz="2400" dirty="0"/>
              <a:t>The choice of what notation is used to document your architecture is important!</a:t>
            </a:r>
          </a:p>
          <a:p>
            <a:pPr lvl="1"/>
            <a:r>
              <a:rPr lang="en-US" sz="2000" dirty="0"/>
              <a:t>Should you use formal, or semi-formal notations  </a:t>
            </a:r>
          </a:p>
          <a:p>
            <a:pPr lvl="1"/>
            <a:endParaRPr lang="en-US" sz="2000" dirty="0"/>
          </a:p>
        </p:txBody>
      </p:sp>
    </p:spTree>
    <p:extLst>
      <p:ext uri="{BB962C8B-B14F-4D97-AF65-F5344CB8AC3E}">
        <p14:creationId xmlns:p14="http://schemas.microsoft.com/office/powerpoint/2010/main" val="3115469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50</a:t>
            </a:fld>
            <a:endParaRPr lang="en-US"/>
          </a:p>
        </p:txBody>
      </p:sp>
      <p:sp>
        <p:nvSpPr>
          <p:cNvPr id="708610" name="Rectangle 2"/>
          <p:cNvSpPr>
            <a:spLocks noGrp="1" noChangeArrowheads="1"/>
          </p:cNvSpPr>
          <p:nvPr>
            <p:ph type="title"/>
          </p:nvPr>
        </p:nvSpPr>
        <p:spPr/>
        <p:txBody>
          <a:bodyPr/>
          <a:lstStyle/>
          <a:p>
            <a:r>
              <a:rPr lang="en-US" sz="3200" dirty="0"/>
              <a:t>More on C4 Styling</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1" y="1371600"/>
            <a:ext cx="1207255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t>See:</a:t>
            </a:r>
            <a:br>
              <a:rPr lang="en-US" sz="1200" b="0" kern="0" dirty="0"/>
            </a:br>
            <a:br>
              <a:rPr lang="en-US" sz="1200" b="0" kern="0" dirty="0"/>
            </a:br>
            <a:r>
              <a:rPr lang="en-US" sz="1200" b="0" kern="0" dirty="0"/>
              <a:t> </a:t>
            </a: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a:p>
            <a:pPr marL="457200" lvl="1" indent="0">
              <a:buNone/>
            </a:pPr>
            <a:endParaRPr lang="en-US" sz="1200" b="0" kern="0" dirty="0"/>
          </a:p>
          <a:p>
            <a:pPr marL="457200" lvl="1" indent="0">
              <a:buNone/>
            </a:pPr>
            <a:r>
              <a:rPr lang="en-US" sz="1800" b="0" kern="0" dirty="0"/>
              <a:t>Lots of great suggestions on C4 best practices from Simon Brown himself</a:t>
            </a:r>
          </a:p>
        </p:txBody>
      </p:sp>
    </p:spTree>
    <p:extLst>
      <p:ext uri="{BB962C8B-B14F-4D97-AF65-F5344CB8AC3E}">
        <p14:creationId xmlns:p14="http://schemas.microsoft.com/office/powerpoint/2010/main" val="1112883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51</a:t>
            </a:fld>
            <a:endParaRPr lang="en-US"/>
          </a:p>
        </p:txBody>
      </p:sp>
      <p:sp>
        <p:nvSpPr>
          <p:cNvPr id="708610" name="Rectangle 2"/>
          <p:cNvSpPr>
            <a:spLocks noGrp="1" noChangeArrowheads="1"/>
          </p:cNvSpPr>
          <p:nvPr>
            <p:ph type="title"/>
          </p:nvPr>
        </p:nvSpPr>
        <p:spPr/>
        <p:txBody>
          <a:bodyPr/>
          <a:lstStyle/>
          <a:p>
            <a:r>
              <a:rPr lang="en-US" sz="3200" dirty="0"/>
              <a:t>Some callouts from the attachment</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0" y="820456"/>
            <a:ext cx="12072550" cy="36611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p:txBody>
      </p:sp>
      <p:pic>
        <p:nvPicPr>
          <p:cNvPr id="2" name="Picture 1">
            <a:extLst>
              <a:ext uri="{FF2B5EF4-FFF2-40B4-BE49-F238E27FC236}">
                <a16:creationId xmlns:a16="http://schemas.microsoft.com/office/drawing/2014/main" id="{5A673531-74B6-DD1F-5642-9BFC0580E790}"/>
              </a:ext>
            </a:extLst>
          </p:cNvPr>
          <p:cNvPicPr>
            <a:picLocks noChangeAspect="1"/>
          </p:cNvPicPr>
          <p:nvPr/>
        </p:nvPicPr>
        <p:blipFill>
          <a:blip r:embed="rId4"/>
          <a:stretch>
            <a:fillRect/>
          </a:stretch>
        </p:blipFill>
        <p:spPr>
          <a:xfrm>
            <a:off x="371959" y="1519404"/>
            <a:ext cx="5208167" cy="3502838"/>
          </a:xfrm>
          <a:prstGeom prst="rect">
            <a:avLst/>
          </a:prstGeom>
        </p:spPr>
      </p:pic>
      <p:pic>
        <p:nvPicPr>
          <p:cNvPr id="3" name="Picture 2">
            <a:extLst>
              <a:ext uri="{FF2B5EF4-FFF2-40B4-BE49-F238E27FC236}">
                <a16:creationId xmlns:a16="http://schemas.microsoft.com/office/drawing/2014/main" id="{03DEBE82-81C1-8356-9F28-7B1829DF350B}"/>
              </a:ext>
            </a:extLst>
          </p:cNvPr>
          <p:cNvPicPr>
            <a:picLocks noChangeAspect="1"/>
          </p:cNvPicPr>
          <p:nvPr/>
        </p:nvPicPr>
        <p:blipFill>
          <a:blip r:embed="rId5"/>
          <a:stretch>
            <a:fillRect/>
          </a:stretch>
        </p:blipFill>
        <p:spPr>
          <a:xfrm>
            <a:off x="6602278" y="1454632"/>
            <a:ext cx="4980122" cy="3502838"/>
          </a:xfrm>
          <a:prstGeom prst="rect">
            <a:avLst/>
          </a:prstGeom>
        </p:spPr>
      </p:pic>
      <p:sp>
        <p:nvSpPr>
          <p:cNvPr id="8" name="TextBox 7">
            <a:extLst>
              <a:ext uri="{FF2B5EF4-FFF2-40B4-BE49-F238E27FC236}">
                <a16:creationId xmlns:a16="http://schemas.microsoft.com/office/drawing/2014/main" id="{A56C1841-7BC5-0870-4D68-6CA5E33A261E}"/>
              </a:ext>
            </a:extLst>
          </p:cNvPr>
          <p:cNvSpPr txBox="1"/>
          <p:nvPr/>
        </p:nvSpPr>
        <p:spPr>
          <a:xfrm>
            <a:off x="3580108" y="5641383"/>
            <a:ext cx="3950890" cy="342979"/>
          </a:xfrm>
          <a:prstGeom prst="rect">
            <a:avLst/>
          </a:prstGeom>
          <a:noFill/>
        </p:spPr>
        <p:txBody>
          <a:bodyPr wrap="none" rtlCol="0">
            <a:spAutoFit/>
          </a:bodyPr>
          <a:lstStyle/>
          <a:p>
            <a:r>
              <a:rPr lang="en-US" dirty="0"/>
              <a:t>I have mentioned this MANY times</a:t>
            </a:r>
          </a:p>
        </p:txBody>
      </p:sp>
    </p:spTree>
    <p:extLst>
      <p:ext uri="{BB962C8B-B14F-4D97-AF65-F5344CB8AC3E}">
        <p14:creationId xmlns:p14="http://schemas.microsoft.com/office/powerpoint/2010/main" val="569565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52</a:t>
            </a:fld>
            <a:endParaRPr lang="en-US"/>
          </a:p>
        </p:txBody>
      </p:sp>
      <p:sp>
        <p:nvSpPr>
          <p:cNvPr id="708610" name="Rectangle 2"/>
          <p:cNvSpPr>
            <a:spLocks noGrp="1" noChangeArrowheads="1"/>
          </p:cNvSpPr>
          <p:nvPr>
            <p:ph type="title"/>
          </p:nvPr>
        </p:nvSpPr>
        <p:spPr/>
        <p:txBody>
          <a:bodyPr/>
          <a:lstStyle/>
          <a:p>
            <a:r>
              <a:rPr lang="en-US" sz="3200" dirty="0"/>
              <a:t>Some callouts from the attachment</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0" y="820456"/>
            <a:ext cx="12072550" cy="36611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p:txBody>
      </p:sp>
      <p:pic>
        <p:nvPicPr>
          <p:cNvPr id="5" name="Picture 4">
            <a:extLst>
              <a:ext uri="{FF2B5EF4-FFF2-40B4-BE49-F238E27FC236}">
                <a16:creationId xmlns:a16="http://schemas.microsoft.com/office/drawing/2014/main" id="{967BFBA1-19B2-9A81-2712-FB70444BBD0A}"/>
              </a:ext>
            </a:extLst>
          </p:cNvPr>
          <p:cNvPicPr>
            <a:picLocks noChangeAspect="1"/>
          </p:cNvPicPr>
          <p:nvPr/>
        </p:nvPicPr>
        <p:blipFill rotWithShape="1">
          <a:blip r:embed="rId4"/>
          <a:srcRect r="3255"/>
          <a:stretch/>
        </p:blipFill>
        <p:spPr>
          <a:xfrm>
            <a:off x="6338823" y="1731993"/>
            <a:ext cx="4948828" cy="3435425"/>
          </a:xfrm>
          <a:prstGeom prst="rect">
            <a:avLst/>
          </a:prstGeom>
        </p:spPr>
      </p:pic>
      <p:pic>
        <p:nvPicPr>
          <p:cNvPr id="7" name="Picture 6">
            <a:extLst>
              <a:ext uri="{FF2B5EF4-FFF2-40B4-BE49-F238E27FC236}">
                <a16:creationId xmlns:a16="http://schemas.microsoft.com/office/drawing/2014/main" id="{D9FF4CAB-89A0-421D-0646-8FB099622237}"/>
              </a:ext>
            </a:extLst>
          </p:cNvPr>
          <p:cNvPicPr>
            <a:picLocks noChangeAspect="1"/>
          </p:cNvPicPr>
          <p:nvPr/>
        </p:nvPicPr>
        <p:blipFill>
          <a:blip r:embed="rId5"/>
          <a:stretch>
            <a:fillRect/>
          </a:stretch>
        </p:blipFill>
        <p:spPr>
          <a:xfrm>
            <a:off x="609599" y="1731994"/>
            <a:ext cx="4721817" cy="3435425"/>
          </a:xfrm>
          <a:prstGeom prst="rect">
            <a:avLst/>
          </a:prstGeom>
        </p:spPr>
      </p:pic>
    </p:spTree>
    <p:extLst>
      <p:ext uri="{BB962C8B-B14F-4D97-AF65-F5344CB8AC3E}">
        <p14:creationId xmlns:p14="http://schemas.microsoft.com/office/powerpoint/2010/main" val="758767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53</a:t>
            </a:fld>
            <a:endParaRPr lang="en-US"/>
          </a:p>
        </p:txBody>
      </p:sp>
      <p:sp>
        <p:nvSpPr>
          <p:cNvPr id="708610" name="Rectangle 2"/>
          <p:cNvSpPr>
            <a:spLocks noGrp="1" noChangeArrowheads="1"/>
          </p:cNvSpPr>
          <p:nvPr>
            <p:ph type="title"/>
          </p:nvPr>
        </p:nvSpPr>
        <p:spPr/>
        <p:txBody>
          <a:bodyPr/>
          <a:lstStyle/>
          <a:p>
            <a:r>
              <a:rPr lang="en-US" sz="3200" dirty="0"/>
              <a:t>Some callouts from the attachment</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0" y="820456"/>
            <a:ext cx="12072550" cy="36611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p:txBody>
      </p:sp>
      <p:pic>
        <p:nvPicPr>
          <p:cNvPr id="3" name="Picture 2">
            <a:extLst>
              <a:ext uri="{FF2B5EF4-FFF2-40B4-BE49-F238E27FC236}">
                <a16:creationId xmlns:a16="http://schemas.microsoft.com/office/drawing/2014/main" id="{2656C575-9F2C-F69A-BB09-5CC0B6F5B98E}"/>
              </a:ext>
            </a:extLst>
          </p:cNvPr>
          <p:cNvPicPr>
            <a:picLocks noChangeAspect="1"/>
          </p:cNvPicPr>
          <p:nvPr/>
        </p:nvPicPr>
        <p:blipFill>
          <a:blip r:embed="rId4"/>
          <a:stretch>
            <a:fillRect/>
          </a:stretch>
        </p:blipFill>
        <p:spPr>
          <a:xfrm>
            <a:off x="188670" y="1731995"/>
            <a:ext cx="5509072" cy="3661414"/>
          </a:xfrm>
          <a:prstGeom prst="rect">
            <a:avLst/>
          </a:prstGeom>
        </p:spPr>
      </p:pic>
      <p:pic>
        <p:nvPicPr>
          <p:cNvPr id="9" name="Picture 8">
            <a:extLst>
              <a:ext uri="{FF2B5EF4-FFF2-40B4-BE49-F238E27FC236}">
                <a16:creationId xmlns:a16="http://schemas.microsoft.com/office/drawing/2014/main" id="{44A9EDFB-AB87-3A7C-62B3-E5D8E1155407}"/>
              </a:ext>
            </a:extLst>
          </p:cNvPr>
          <p:cNvPicPr>
            <a:picLocks noChangeAspect="1"/>
          </p:cNvPicPr>
          <p:nvPr/>
        </p:nvPicPr>
        <p:blipFill>
          <a:blip r:embed="rId5"/>
          <a:stretch>
            <a:fillRect/>
          </a:stretch>
        </p:blipFill>
        <p:spPr>
          <a:xfrm>
            <a:off x="6386070" y="1731995"/>
            <a:ext cx="5196330" cy="3661414"/>
          </a:xfrm>
          <a:prstGeom prst="rect">
            <a:avLst/>
          </a:prstGeom>
        </p:spPr>
      </p:pic>
    </p:spTree>
    <p:extLst>
      <p:ext uri="{BB962C8B-B14F-4D97-AF65-F5344CB8AC3E}">
        <p14:creationId xmlns:p14="http://schemas.microsoft.com/office/powerpoint/2010/main" val="1376586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54</a:t>
            </a:fld>
            <a:endParaRPr lang="en-US"/>
          </a:p>
        </p:txBody>
      </p:sp>
      <p:sp>
        <p:nvSpPr>
          <p:cNvPr id="708610" name="Rectangle 2"/>
          <p:cNvSpPr>
            <a:spLocks noGrp="1" noChangeArrowheads="1"/>
          </p:cNvSpPr>
          <p:nvPr>
            <p:ph type="title"/>
          </p:nvPr>
        </p:nvSpPr>
        <p:spPr/>
        <p:txBody>
          <a:bodyPr/>
          <a:lstStyle/>
          <a:p>
            <a:r>
              <a:rPr lang="en-US" sz="3200" dirty="0"/>
              <a:t>Some callouts from the attachment</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0" y="820456"/>
            <a:ext cx="12072550" cy="36611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p:txBody>
      </p:sp>
      <p:pic>
        <p:nvPicPr>
          <p:cNvPr id="2" name="Picture 1">
            <a:extLst>
              <a:ext uri="{FF2B5EF4-FFF2-40B4-BE49-F238E27FC236}">
                <a16:creationId xmlns:a16="http://schemas.microsoft.com/office/drawing/2014/main" id="{1C39EE69-107D-4396-0842-0323A12015A0}"/>
              </a:ext>
            </a:extLst>
          </p:cNvPr>
          <p:cNvPicPr>
            <a:picLocks noChangeAspect="1"/>
          </p:cNvPicPr>
          <p:nvPr/>
        </p:nvPicPr>
        <p:blipFill>
          <a:blip r:embed="rId4"/>
          <a:stretch>
            <a:fillRect/>
          </a:stretch>
        </p:blipFill>
        <p:spPr>
          <a:xfrm>
            <a:off x="160550" y="1731995"/>
            <a:ext cx="5242130" cy="3630419"/>
          </a:xfrm>
          <a:prstGeom prst="rect">
            <a:avLst/>
          </a:prstGeom>
        </p:spPr>
      </p:pic>
      <p:pic>
        <p:nvPicPr>
          <p:cNvPr id="7" name="Picture 6">
            <a:extLst>
              <a:ext uri="{FF2B5EF4-FFF2-40B4-BE49-F238E27FC236}">
                <a16:creationId xmlns:a16="http://schemas.microsoft.com/office/drawing/2014/main" id="{EFF19985-AF49-C510-B40A-5EF383353CEC}"/>
              </a:ext>
            </a:extLst>
          </p:cNvPr>
          <p:cNvPicPr>
            <a:picLocks noChangeAspect="1"/>
          </p:cNvPicPr>
          <p:nvPr/>
        </p:nvPicPr>
        <p:blipFill>
          <a:blip r:embed="rId5"/>
          <a:stretch>
            <a:fillRect/>
          </a:stretch>
        </p:blipFill>
        <p:spPr>
          <a:xfrm>
            <a:off x="5627197" y="1519404"/>
            <a:ext cx="6404253" cy="4624157"/>
          </a:xfrm>
          <a:prstGeom prst="rect">
            <a:avLst/>
          </a:prstGeom>
        </p:spPr>
      </p:pic>
    </p:spTree>
    <p:extLst>
      <p:ext uri="{BB962C8B-B14F-4D97-AF65-F5344CB8AC3E}">
        <p14:creationId xmlns:p14="http://schemas.microsoft.com/office/powerpoint/2010/main" val="546436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55</a:t>
            </a:fld>
            <a:endParaRPr lang="en-US"/>
          </a:p>
        </p:txBody>
      </p:sp>
      <p:sp>
        <p:nvSpPr>
          <p:cNvPr id="708610" name="Rectangle 2"/>
          <p:cNvSpPr>
            <a:spLocks noGrp="1" noChangeArrowheads="1"/>
          </p:cNvSpPr>
          <p:nvPr>
            <p:ph type="title"/>
          </p:nvPr>
        </p:nvSpPr>
        <p:spPr/>
        <p:txBody>
          <a:bodyPr/>
          <a:lstStyle/>
          <a:p>
            <a:r>
              <a:rPr lang="en-US" sz="3200" dirty="0"/>
              <a:t>Some callouts from the attachment</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0" y="820456"/>
            <a:ext cx="12072550" cy="36611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p:txBody>
      </p:sp>
      <p:pic>
        <p:nvPicPr>
          <p:cNvPr id="7" name="Picture 6">
            <a:extLst>
              <a:ext uri="{FF2B5EF4-FFF2-40B4-BE49-F238E27FC236}">
                <a16:creationId xmlns:a16="http://schemas.microsoft.com/office/drawing/2014/main" id="{8CA81F0D-815B-924A-A8D1-DF2AE8D39FA2}"/>
              </a:ext>
            </a:extLst>
          </p:cNvPr>
          <p:cNvPicPr>
            <a:picLocks noChangeAspect="1"/>
          </p:cNvPicPr>
          <p:nvPr/>
        </p:nvPicPr>
        <p:blipFill>
          <a:blip r:embed="rId4"/>
          <a:stretch>
            <a:fillRect/>
          </a:stretch>
        </p:blipFill>
        <p:spPr>
          <a:xfrm>
            <a:off x="1050440" y="2174472"/>
            <a:ext cx="4114800" cy="2768600"/>
          </a:xfrm>
          <a:prstGeom prst="rect">
            <a:avLst/>
          </a:prstGeom>
        </p:spPr>
      </p:pic>
      <p:sp>
        <p:nvSpPr>
          <p:cNvPr id="9" name="TextBox 8">
            <a:extLst>
              <a:ext uri="{FF2B5EF4-FFF2-40B4-BE49-F238E27FC236}">
                <a16:creationId xmlns:a16="http://schemas.microsoft.com/office/drawing/2014/main" id="{88DE7FE8-9E52-FB47-65E9-84136B3EE3E3}"/>
              </a:ext>
            </a:extLst>
          </p:cNvPr>
          <p:cNvSpPr txBox="1"/>
          <p:nvPr/>
        </p:nvSpPr>
        <p:spPr>
          <a:xfrm>
            <a:off x="6431796" y="3215793"/>
            <a:ext cx="4044697" cy="342979"/>
          </a:xfrm>
          <a:prstGeom prst="rect">
            <a:avLst/>
          </a:prstGeom>
          <a:noFill/>
        </p:spPr>
        <p:txBody>
          <a:bodyPr wrap="none" rtlCol="0">
            <a:spAutoFit/>
          </a:bodyPr>
          <a:lstStyle/>
          <a:p>
            <a:r>
              <a:rPr lang="en-US" dirty="0"/>
              <a:t>Slides 99-106 Have Great </a:t>
            </a:r>
            <a:r>
              <a:rPr lang="en-US" dirty="0" err="1"/>
              <a:t>Guidence</a:t>
            </a:r>
            <a:endParaRPr lang="en-US" dirty="0"/>
          </a:p>
        </p:txBody>
      </p:sp>
    </p:spTree>
    <p:extLst>
      <p:ext uri="{BB962C8B-B14F-4D97-AF65-F5344CB8AC3E}">
        <p14:creationId xmlns:p14="http://schemas.microsoft.com/office/powerpoint/2010/main" val="3928972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56</a:t>
            </a:fld>
            <a:endParaRPr lang="en-US"/>
          </a:p>
        </p:txBody>
      </p:sp>
      <p:sp>
        <p:nvSpPr>
          <p:cNvPr id="708610" name="Rectangle 2"/>
          <p:cNvSpPr>
            <a:spLocks noGrp="1" noChangeArrowheads="1"/>
          </p:cNvSpPr>
          <p:nvPr>
            <p:ph type="title"/>
          </p:nvPr>
        </p:nvSpPr>
        <p:spPr/>
        <p:txBody>
          <a:bodyPr/>
          <a:lstStyle/>
          <a:p>
            <a:r>
              <a:rPr lang="en-US" sz="3200" dirty="0"/>
              <a:t>Some callouts from the attachment</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0" y="820456"/>
            <a:ext cx="12072550" cy="36611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p:txBody>
      </p:sp>
      <p:pic>
        <p:nvPicPr>
          <p:cNvPr id="2" name="Picture 1">
            <a:extLst>
              <a:ext uri="{FF2B5EF4-FFF2-40B4-BE49-F238E27FC236}">
                <a16:creationId xmlns:a16="http://schemas.microsoft.com/office/drawing/2014/main" id="{BB6BA4D2-26D0-1E04-5EEE-EC1F14EBFE25}"/>
              </a:ext>
            </a:extLst>
          </p:cNvPr>
          <p:cNvPicPr>
            <a:picLocks noChangeAspect="1"/>
          </p:cNvPicPr>
          <p:nvPr/>
        </p:nvPicPr>
        <p:blipFill>
          <a:blip r:embed="rId4"/>
          <a:stretch>
            <a:fillRect/>
          </a:stretch>
        </p:blipFill>
        <p:spPr>
          <a:xfrm>
            <a:off x="268311" y="1792857"/>
            <a:ext cx="5801233" cy="3957014"/>
          </a:xfrm>
          <a:prstGeom prst="rect">
            <a:avLst/>
          </a:prstGeom>
        </p:spPr>
      </p:pic>
      <p:pic>
        <p:nvPicPr>
          <p:cNvPr id="3" name="Picture 2">
            <a:extLst>
              <a:ext uri="{FF2B5EF4-FFF2-40B4-BE49-F238E27FC236}">
                <a16:creationId xmlns:a16="http://schemas.microsoft.com/office/drawing/2014/main" id="{4CFEF686-B0B6-3A6F-2192-7604EA09A7B7}"/>
              </a:ext>
            </a:extLst>
          </p:cNvPr>
          <p:cNvPicPr>
            <a:picLocks noChangeAspect="1"/>
          </p:cNvPicPr>
          <p:nvPr/>
        </p:nvPicPr>
        <p:blipFill>
          <a:blip r:embed="rId5"/>
          <a:stretch>
            <a:fillRect/>
          </a:stretch>
        </p:blipFill>
        <p:spPr>
          <a:xfrm>
            <a:off x="6253862" y="1731995"/>
            <a:ext cx="5694903" cy="4017876"/>
          </a:xfrm>
          <a:prstGeom prst="rect">
            <a:avLst/>
          </a:prstGeom>
        </p:spPr>
      </p:pic>
    </p:spTree>
    <p:extLst>
      <p:ext uri="{BB962C8B-B14F-4D97-AF65-F5344CB8AC3E}">
        <p14:creationId xmlns:p14="http://schemas.microsoft.com/office/powerpoint/2010/main" val="1811724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57</a:t>
            </a:fld>
            <a:endParaRPr lang="en-US"/>
          </a:p>
        </p:txBody>
      </p:sp>
      <p:sp>
        <p:nvSpPr>
          <p:cNvPr id="708610" name="Rectangle 2"/>
          <p:cNvSpPr>
            <a:spLocks noGrp="1" noChangeArrowheads="1"/>
          </p:cNvSpPr>
          <p:nvPr>
            <p:ph type="title"/>
          </p:nvPr>
        </p:nvSpPr>
        <p:spPr/>
        <p:txBody>
          <a:bodyPr/>
          <a:lstStyle/>
          <a:p>
            <a:r>
              <a:rPr lang="en-US" sz="3200" dirty="0"/>
              <a:t>Some callouts from the attachment</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0" y="820456"/>
            <a:ext cx="12072550" cy="36611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p:txBody>
      </p:sp>
      <p:pic>
        <p:nvPicPr>
          <p:cNvPr id="5" name="Picture 4">
            <a:extLst>
              <a:ext uri="{FF2B5EF4-FFF2-40B4-BE49-F238E27FC236}">
                <a16:creationId xmlns:a16="http://schemas.microsoft.com/office/drawing/2014/main" id="{A2B4ACA8-F62F-B571-34D0-80B6375217C0}"/>
              </a:ext>
            </a:extLst>
          </p:cNvPr>
          <p:cNvPicPr>
            <a:picLocks noChangeAspect="1"/>
          </p:cNvPicPr>
          <p:nvPr/>
        </p:nvPicPr>
        <p:blipFill>
          <a:blip r:embed="rId4"/>
          <a:stretch>
            <a:fillRect/>
          </a:stretch>
        </p:blipFill>
        <p:spPr>
          <a:xfrm>
            <a:off x="111934" y="1865822"/>
            <a:ext cx="5374145" cy="3870767"/>
          </a:xfrm>
          <a:prstGeom prst="rect">
            <a:avLst/>
          </a:prstGeom>
        </p:spPr>
      </p:pic>
      <p:pic>
        <p:nvPicPr>
          <p:cNvPr id="7" name="Picture 6">
            <a:extLst>
              <a:ext uri="{FF2B5EF4-FFF2-40B4-BE49-F238E27FC236}">
                <a16:creationId xmlns:a16="http://schemas.microsoft.com/office/drawing/2014/main" id="{DC42EFFA-E405-618F-7711-F7EFE9DC867E}"/>
              </a:ext>
            </a:extLst>
          </p:cNvPr>
          <p:cNvPicPr>
            <a:picLocks noChangeAspect="1"/>
          </p:cNvPicPr>
          <p:nvPr/>
        </p:nvPicPr>
        <p:blipFill>
          <a:blip r:embed="rId5"/>
          <a:stretch>
            <a:fillRect/>
          </a:stretch>
        </p:blipFill>
        <p:spPr>
          <a:xfrm>
            <a:off x="6036275" y="1806138"/>
            <a:ext cx="5916796" cy="4231406"/>
          </a:xfrm>
          <a:prstGeom prst="rect">
            <a:avLst/>
          </a:prstGeom>
        </p:spPr>
      </p:pic>
    </p:spTree>
    <p:extLst>
      <p:ext uri="{BB962C8B-B14F-4D97-AF65-F5344CB8AC3E}">
        <p14:creationId xmlns:p14="http://schemas.microsoft.com/office/powerpoint/2010/main" val="1720980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58</a:t>
            </a:fld>
            <a:endParaRPr lang="en-US"/>
          </a:p>
        </p:txBody>
      </p:sp>
      <p:sp>
        <p:nvSpPr>
          <p:cNvPr id="708610" name="Rectangle 2"/>
          <p:cNvSpPr>
            <a:spLocks noGrp="1" noChangeArrowheads="1"/>
          </p:cNvSpPr>
          <p:nvPr>
            <p:ph type="title"/>
          </p:nvPr>
        </p:nvSpPr>
        <p:spPr/>
        <p:txBody>
          <a:bodyPr/>
          <a:lstStyle/>
          <a:p>
            <a:r>
              <a:rPr lang="en-US" sz="3200" dirty="0"/>
              <a:t>Some callouts from the attachment</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0" y="820456"/>
            <a:ext cx="12072550" cy="36611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p:txBody>
      </p:sp>
      <p:pic>
        <p:nvPicPr>
          <p:cNvPr id="2" name="Picture 1">
            <a:extLst>
              <a:ext uri="{FF2B5EF4-FFF2-40B4-BE49-F238E27FC236}">
                <a16:creationId xmlns:a16="http://schemas.microsoft.com/office/drawing/2014/main" id="{94409BDC-F33D-8769-F028-E358A32CCD0C}"/>
              </a:ext>
            </a:extLst>
          </p:cNvPr>
          <p:cNvPicPr>
            <a:picLocks noChangeAspect="1"/>
          </p:cNvPicPr>
          <p:nvPr/>
        </p:nvPicPr>
        <p:blipFill>
          <a:blip r:embed="rId4"/>
          <a:stretch>
            <a:fillRect/>
          </a:stretch>
        </p:blipFill>
        <p:spPr>
          <a:xfrm>
            <a:off x="225695" y="1731995"/>
            <a:ext cx="5417684" cy="4239100"/>
          </a:xfrm>
          <a:prstGeom prst="rect">
            <a:avLst/>
          </a:prstGeom>
        </p:spPr>
      </p:pic>
      <p:pic>
        <p:nvPicPr>
          <p:cNvPr id="3" name="Picture 2">
            <a:extLst>
              <a:ext uri="{FF2B5EF4-FFF2-40B4-BE49-F238E27FC236}">
                <a16:creationId xmlns:a16="http://schemas.microsoft.com/office/drawing/2014/main" id="{6C35E377-D21A-76D2-CCFB-EA53BC15CE25}"/>
              </a:ext>
            </a:extLst>
          </p:cNvPr>
          <p:cNvPicPr>
            <a:picLocks noChangeAspect="1"/>
          </p:cNvPicPr>
          <p:nvPr/>
        </p:nvPicPr>
        <p:blipFill>
          <a:blip r:embed="rId5"/>
          <a:stretch>
            <a:fillRect/>
          </a:stretch>
        </p:blipFill>
        <p:spPr>
          <a:xfrm>
            <a:off x="5883650" y="1731995"/>
            <a:ext cx="5957149" cy="4239100"/>
          </a:xfrm>
          <a:prstGeom prst="rect">
            <a:avLst/>
          </a:prstGeom>
        </p:spPr>
      </p:pic>
    </p:spTree>
    <p:extLst>
      <p:ext uri="{BB962C8B-B14F-4D97-AF65-F5344CB8AC3E}">
        <p14:creationId xmlns:p14="http://schemas.microsoft.com/office/powerpoint/2010/main" val="3767280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59</a:t>
            </a:fld>
            <a:endParaRPr lang="en-US"/>
          </a:p>
        </p:txBody>
      </p:sp>
      <p:sp>
        <p:nvSpPr>
          <p:cNvPr id="708610" name="Rectangle 2"/>
          <p:cNvSpPr>
            <a:spLocks noGrp="1" noChangeArrowheads="1"/>
          </p:cNvSpPr>
          <p:nvPr>
            <p:ph type="title"/>
          </p:nvPr>
        </p:nvSpPr>
        <p:spPr/>
        <p:txBody>
          <a:bodyPr/>
          <a:lstStyle/>
          <a:p>
            <a:r>
              <a:rPr lang="en-US" sz="3200" dirty="0"/>
              <a:t>Some callouts from the attachment</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0" y="820456"/>
            <a:ext cx="12072550" cy="36611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p:txBody>
      </p:sp>
      <p:pic>
        <p:nvPicPr>
          <p:cNvPr id="5" name="Picture 4">
            <a:extLst>
              <a:ext uri="{FF2B5EF4-FFF2-40B4-BE49-F238E27FC236}">
                <a16:creationId xmlns:a16="http://schemas.microsoft.com/office/drawing/2014/main" id="{9323DDC0-2FC5-2AD4-7251-D618C504A872}"/>
              </a:ext>
            </a:extLst>
          </p:cNvPr>
          <p:cNvPicPr>
            <a:picLocks noChangeAspect="1"/>
          </p:cNvPicPr>
          <p:nvPr/>
        </p:nvPicPr>
        <p:blipFill>
          <a:blip r:embed="rId4"/>
          <a:stretch>
            <a:fillRect/>
          </a:stretch>
        </p:blipFill>
        <p:spPr>
          <a:xfrm>
            <a:off x="351200" y="1763074"/>
            <a:ext cx="5291553" cy="3831814"/>
          </a:xfrm>
          <a:prstGeom prst="rect">
            <a:avLst/>
          </a:prstGeom>
        </p:spPr>
      </p:pic>
      <p:pic>
        <p:nvPicPr>
          <p:cNvPr id="7" name="Picture 6">
            <a:extLst>
              <a:ext uri="{FF2B5EF4-FFF2-40B4-BE49-F238E27FC236}">
                <a16:creationId xmlns:a16="http://schemas.microsoft.com/office/drawing/2014/main" id="{BAA2FC7C-C07E-DFDE-DCF1-93B3AFD4BB14}"/>
              </a:ext>
            </a:extLst>
          </p:cNvPr>
          <p:cNvPicPr>
            <a:picLocks noChangeAspect="1"/>
          </p:cNvPicPr>
          <p:nvPr/>
        </p:nvPicPr>
        <p:blipFill>
          <a:blip r:embed="rId5"/>
          <a:stretch>
            <a:fillRect/>
          </a:stretch>
        </p:blipFill>
        <p:spPr>
          <a:xfrm>
            <a:off x="5728163" y="1519404"/>
            <a:ext cx="6112637" cy="4411567"/>
          </a:xfrm>
          <a:prstGeom prst="rect">
            <a:avLst/>
          </a:prstGeom>
        </p:spPr>
      </p:pic>
    </p:spTree>
    <p:extLst>
      <p:ext uri="{BB962C8B-B14F-4D97-AF65-F5344CB8AC3E}">
        <p14:creationId xmlns:p14="http://schemas.microsoft.com/office/powerpoint/2010/main" val="932231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a:t>
            </a:fld>
            <a:endParaRPr lang="en-US"/>
          </a:p>
        </p:txBody>
      </p:sp>
      <p:sp>
        <p:nvSpPr>
          <p:cNvPr id="680962" name="Rectangle 2"/>
          <p:cNvSpPr>
            <a:spLocks noGrp="1" noChangeArrowheads="1"/>
          </p:cNvSpPr>
          <p:nvPr>
            <p:ph type="title"/>
          </p:nvPr>
        </p:nvSpPr>
        <p:spPr/>
        <p:txBody>
          <a:bodyPr/>
          <a:lstStyle/>
          <a:p>
            <a:r>
              <a:rPr lang="en-US" dirty="0"/>
              <a:t>Modeling is about documenting key architecture and design decisions!</a:t>
            </a:r>
          </a:p>
        </p:txBody>
      </p:sp>
      <p:sp>
        <p:nvSpPr>
          <p:cNvPr id="680963" name="Rectangle 3" descr="Rectangle: Click to edit Master text styles&#10;Second level&#10;Third level&#10;Fourth level&#10;Fifth level"/>
          <p:cNvSpPr>
            <a:spLocks noGrp="1" noChangeArrowheads="1"/>
          </p:cNvSpPr>
          <p:nvPr>
            <p:ph type="body" idx="1"/>
          </p:nvPr>
        </p:nvSpPr>
        <p:spPr>
          <a:xfrm>
            <a:off x="1121664" y="1524000"/>
            <a:ext cx="9692640" cy="4114800"/>
          </a:xfrm>
        </p:spPr>
        <p:txBody>
          <a:bodyPr/>
          <a:lstStyle/>
          <a:p>
            <a:r>
              <a:rPr lang="en-US" sz="2400" dirty="0"/>
              <a:t>A </a:t>
            </a:r>
            <a:r>
              <a:rPr lang="en-US" sz="2400" b="1" dirty="0"/>
              <a:t>model</a:t>
            </a:r>
            <a:r>
              <a:rPr lang="en-US" sz="2400" dirty="0"/>
              <a:t> is an </a:t>
            </a:r>
            <a:r>
              <a:rPr lang="en-US" sz="2400" b="1" dirty="0"/>
              <a:t>artifact</a:t>
            </a:r>
            <a:r>
              <a:rPr lang="en-US" sz="2400" dirty="0"/>
              <a:t> that captures a number of different design decisions used to establish the overall system architecture</a:t>
            </a:r>
          </a:p>
          <a:p>
            <a:pPr lvl="1"/>
            <a:r>
              <a:rPr lang="en-US" sz="2000" dirty="0"/>
              <a:t>This activity takes time and costs money so picking what to model becomes a critical activity</a:t>
            </a:r>
          </a:p>
          <a:p>
            <a:r>
              <a:rPr lang="en-US" sz="2400" dirty="0"/>
              <a:t>Key things to consider when modeling</a:t>
            </a:r>
          </a:p>
          <a:p>
            <a:pPr lvl="1"/>
            <a:r>
              <a:rPr lang="en-US" sz="2000" dirty="0"/>
              <a:t>What architectural decisions and concepts should be modeled,</a:t>
            </a:r>
          </a:p>
          <a:p>
            <a:pPr lvl="1"/>
            <a:r>
              <a:rPr lang="en-US" sz="2000" dirty="0"/>
              <a:t>At what level of detail, and</a:t>
            </a:r>
          </a:p>
          <a:p>
            <a:pPr lvl="1"/>
            <a:r>
              <a:rPr lang="en-US" sz="2000" dirty="0"/>
              <a:t>With how much rigor or formality</a:t>
            </a:r>
          </a:p>
        </p:txBody>
      </p:sp>
      <p:sp>
        <p:nvSpPr>
          <p:cNvPr id="5" name="TextBox 4"/>
          <p:cNvSpPr txBox="1"/>
          <p:nvPr/>
        </p:nvSpPr>
        <p:spPr>
          <a:xfrm>
            <a:off x="1676400" y="6463278"/>
            <a:ext cx="7696200" cy="258532"/>
          </a:xfrm>
          <a:prstGeom prst="rect">
            <a:avLst/>
          </a:prstGeom>
          <a:noFill/>
        </p:spPr>
        <p:txBody>
          <a:bodyPr wrap="square" rtlCol="0">
            <a:spAutoFit/>
          </a:bodyPr>
          <a:lstStyle/>
          <a:p>
            <a:pPr algn="ctr"/>
            <a:r>
              <a:rPr lang="en-US" sz="1200" dirty="0">
                <a:latin typeface="Calibri" charset="0"/>
                <a:ea typeface="Calibri" charset="0"/>
                <a:cs typeface="Calibri" charset="0"/>
              </a:rPr>
              <a:t>Adapted From Software Architecture, Foundations, Theory and Practice</a:t>
            </a:r>
          </a:p>
        </p:txBody>
      </p:sp>
    </p:spTree>
    <p:extLst>
      <p:ext uri="{BB962C8B-B14F-4D97-AF65-F5344CB8AC3E}">
        <p14:creationId xmlns:p14="http://schemas.microsoft.com/office/powerpoint/2010/main" val="1351616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60</a:t>
            </a:fld>
            <a:endParaRPr lang="en-US"/>
          </a:p>
        </p:txBody>
      </p:sp>
      <p:sp>
        <p:nvSpPr>
          <p:cNvPr id="708610" name="Rectangle 2"/>
          <p:cNvSpPr>
            <a:spLocks noGrp="1" noChangeArrowheads="1"/>
          </p:cNvSpPr>
          <p:nvPr>
            <p:ph type="title"/>
          </p:nvPr>
        </p:nvSpPr>
        <p:spPr/>
        <p:txBody>
          <a:bodyPr/>
          <a:lstStyle/>
          <a:p>
            <a:r>
              <a:rPr lang="en-US" sz="3200" dirty="0"/>
              <a:t>Some callouts from the attachment</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0" y="820456"/>
            <a:ext cx="12072550" cy="36611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457200" lvl="1" indent="0">
              <a:buNone/>
            </a:pPr>
            <a:r>
              <a:rPr lang="en-US" sz="1200" b="0" kern="0" dirty="0">
                <a:hlinkClick r:id="rId3"/>
              </a:rPr>
              <a:t>https://github.com/ArchitectingSoftware/SE577-SoftwareArchitecture/blob/main/lectures/visualising-software-architecture-with-the-c4-model.pdf</a:t>
            </a:r>
            <a:r>
              <a:rPr lang="en-US" sz="1200" b="0" kern="0" dirty="0"/>
              <a:t> </a:t>
            </a:r>
          </a:p>
          <a:p>
            <a:pPr marL="457200" lvl="1" indent="0">
              <a:buNone/>
            </a:pPr>
            <a:endParaRPr lang="en-US" sz="1200" b="0" kern="0" dirty="0"/>
          </a:p>
        </p:txBody>
      </p:sp>
      <p:pic>
        <p:nvPicPr>
          <p:cNvPr id="2" name="Picture 1">
            <a:extLst>
              <a:ext uri="{FF2B5EF4-FFF2-40B4-BE49-F238E27FC236}">
                <a16:creationId xmlns:a16="http://schemas.microsoft.com/office/drawing/2014/main" id="{D548DAE3-AB6F-DE00-179C-C01F5E7BDBE3}"/>
              </a:ext>
            </a:extLst>
          </p:cNvPr>
          <p:cNvPicPr>
            <a:picLocks noChangeAspect="1"/>
          </p:cNvPicPr>
          <p:nvPr/>
        </p:nvPicPr>
        <p:blipFill>
          <a:blip r:embed="rId4"/>
          <a:stretch>
            <a:fillRect/>
          </a:stretch>
        </p:blipFill>
        <p:spPr>
          <a:xfrm>
            <a:off x="271056" y="1839352"/>
            <a:ext cx="5388035" cy="3769903"/>
          </a:xfrm>
          <a:prstGeom prst="rect">
            <a:avLst/>
          </a:prstGeom>
        </p:spPr>
      </p:pic>
      <p:pic>
        <p:nvPicPr>
          <p:cNvPr id="3" name="Picture 2">
            <a:extLst>
              <a:ext uri="{FF2B5EF4-FFF2-40B4-BE49-F238E27FC236}">
                <a16:creationId xmlns:a16="http://schemas.microsoft.com/office/drawing/2014/main" id="{C8E9519D-EE4C-4FDA-F97B-9B44DBF2016B}"/>
              </a:ext>
            </a:extLst>
          </p:cNvPr>
          <p:cNvPicPr>
            <a:picLocks noChangeAspect="1"/>
          </p:cNvPicPr>
          <p:nvPr/>
        </p:nvPicPr>
        <p:blipFill>
          <a:blip r:embed="rId5"/>
          <a:stretch>
            <a:fillRect/>
          </a:stretch>
        </p:blipFill>
        <p:spPr>
          <a:xfrm>
            <a:off x="5926748" y="1693894"/>
            <a:ext cx="5598825" cy="4009481"/>
          </a:xfrm>
          <a:prstGeom prst="rect">
            <a:avLst/>
          </a:prstGeom>
        </p:spPr>
      </p:pic>
    </p:spTree>
    <p:extLst>
      <p:ext uri="{BB962C8B-B14F-4D97-AF65-F5344CB8AC3E}">
        <p14:creationId xmlns:p14="http://schemas.microsoft.com/office/powerpoint/2010/main" val="87043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7</a:t>
            </a:fld>
            <a:endParaRPr lang="en-US"/>
          </a:p>
        </p:txBody>
      </p:sp>
      <p:sp>
        <p:nvSpPr>
          <p:cNvPr id="680962" name="Rectangle 2"/>
          <p:cNvSpPr>
            <a:spLocks noGrp="1" noChangeArrowheads="1"/>
          </p:cNvSpPr>
          <p:nvPr>
            <p:ph type="title"/>
          </p:nvPr>
        </p:nvSpPr>
        <p:spPr/>
        <p:txBody>
          <a:bodyPr/>
          <a:lstStyle/>
          <a:p>
            <a:r>
              <a:rPr lang="en-US" dirty="0"/>
              <a:t>What do we document in a model?</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752600"/>
            <a:ext cx="3962400" cy="2895600"/>
          </a:xfrm>
        </p:spPr>
        <p:txBody>
          <a:bodyPr/>
          <a:lstStyle/>
          <a:p>
            <a:r>
              <a:rPr lang="en-US" sz="2400" dirty="0"/>
              <a:t>Components</a:t>
            </a:r>
          </a:p>
          <a:p>
            <a:r>
              <a:rPr lang="en-US" sz="2400" dirty="0"/>
              <a:t>Connectors</a:t>
            </a:r>
            <a:endParaRPr lang="en-US" sz="2000" dirty="0"/>
          </a:p>
          <a:p>
            <a:r>
              <a:rPr lang="en-US" sz="2400" dirty="0"/>
              <a:t>Interfaces </a:t>
            </a:r>
            <a:br>
              <a:rPr lang="en-US" sz="2400" dirty="0"/>
            </a:br>
            <a:r>
              <a:rPr lang="en-US" sz="2400" dirty="0"/>
              <a:t>(including constraints)</a:t>
            </a:r>
          </a:p>
          <a:p>
            <a:r>
              <a:rPr lang="en-US" sz="2400" dirty="0"/>
              <a:t>Decisions and Rational</a:t>
            </a:r>
          </a:p>
          <a:p>
            <a:r>
              <a:rPr lang="en-US" sz="2400" dirty="0"/>
              <a:t>Structural, Runtime and Behavioral Constraints</a:t>
            </a:r>
            <a:endParaRPr lang="en-US" sz="2000" dirty="0"/>
          </a:p>
        </p:txBody>
      </p:sp>
      <p:pic>
        <p:nvPicPr>
          <p:cNvPr id="2" name="Picture 1" descr="MVCwithPatterns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2248" y="1369543"/>
            <a:ext cx="5733288" cy="3634829"/>
          </a:xfrm>
          <a:prstGeom prst="rect">
            <a:avLst/>
          </a:prstGeom>
        </p:spPr>
      </p:pic>
      <p:sp>
        <p:nvSpPr>
          <p:cNvPr id="6" name="TextBox 5"/>
          <p:cNvSpPr txBox="1"/>
          <p:nvPr/>
        </p:nvSpPr>
        <p:spPr>
          <a:xfrm>
            <a:off x="5715000" y="5105401"/>
            <a:ext cx="4572000" cy="592342"/>
          </a:xfrm>
          <a:prstGeom prst="rect">
            <a:avLst/>
          </a:prstGeom>
          <a:noFill/>
        </p:spPr>
        <p:txBody>
          <a:bodyPr wrap="square" rtlCol="0">
            <a:spAutoFit/>
          </a:bodyPr>
          <a:lstStyle/>
          <a:p>
            <a:r>
              <a:rPr lang="en-US" b="1" dirty="0"/>
              <a:t>Remind you of the definition of software architecture?</a:t>
            </a:r>
          </a:p>
        </p:txBody>
      </p:sp>
      <p:sp>
        <p:nvSpPr>
          <p:cNvPr id="7" name="Left Arrow 6"/>
          <p:cNvSpPr/>
          <p:nvPr/>
        </p:nvSpPr>
        <p:spPr bwMode="auto">
          <a:xfrm>
            <a:off x="4876800" y="5334000"/>
            <a:ext cx="685800" cy="457200"/>
          </a:xfrm>
          <a:prstGeom prst="leftArrow">
            <a:avLst>
              <a:gd name="adj1" fmla="val 50000"/>
              <a:gd name="adj2" fmla="val 10910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eaLnBrk="1" hangingPunct="1">
              <a:lnSpc>
                <a:spcPct val="100000"/>
              </a:lnSpc>
            </a:pPr>
            <a:endParaRPr lang="en-US" sz="2400" b="0">
              <a:latin typeface="Tahoma" charset="0"/>
              <a:ea typeface="ＭＳ Ｐゴシック" charset="0"/>
            </a:endParaRPr>
          </a:p>
        </p:txBody>
      </p:sp>
    </p:spTree>
    <p:extLst>
      <p:ext uri="{BB962C8B-B14F-4D97-AF65-F5344CB8AC3E}">
        <p14:creationId xmlns:p14="http://schemas.microsoft.com/office/powerpoint/2010/main" val="75013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latin typeface="+mn-lt"/>
              </a:rPr>
              <a:pPr/>
              <a:t>8</a:t>
            </a:fld>
            <a:endParaRPr lang="en-US">
              <a:latin typeface="+mn-lt"/>
            </a:endParaRPr>
          </a:p>
        </p:txBody>
      </p:sp>
      <p:sp>
        <p:nvSpPr>
          <p:cNvPr id="680962" name="Rectangle 2"/>
          <p:cNvSpPr>
            <a:spLocks noGrp="1" noChangeArrowheads="1"/>
          </p:cNvSpPr>
          <p:nvPr>
            <p:ph type="title"/>
          </p:nvPr>
        </p:nvSpPr>
        <p:spPr/>
        <p:txBody>
          <a:bodyPr/>
          <a:lstStyle/>
          <a:p>
            <a:r>
              <a:rPr lang="en-US" dirty="0"/>
              <a:t>Thinking about models</a:t>
            </a:r>
            <a:r>
              <a:rPr lang="mr-IN" dirty="0"/>
              <a:t>…</a:t>
            </a:r>
            <a:endParaRPr lang="en-US" dirty="0"/>
          </a:p>
        </p:txBody>
      </p:sp>
      <p:sp>
        <p:nvSpPr>
          <p:cNvPr id="6" name="TextBox 5"/>
          <p:cNvSpPr txBox="1"/>
          <p:nvPr/>
        </p:nvSpPr>
        <p:spPr>
          <a:xfrm>
            <a:off x="4419600" y="2759331"/>
            <a:ext cx="3657600" cy="343043"/>
          </a:xfrm>
          <a:prstGeom prst="rect">
            <a:avLst/>
          </a:prstGeom>
          <a:noFill/>
        </p:spPr>
        <p:txBody>
          <a:bodyPr wrap="square" rtlCol="0">
            <a:spAutoFit/>
          </a:bodyPr>
          <a:lstStyle/>
          <a:p>
            <a:r>
              <a:rPr lang="en-US" b="1" dirty="0">
                <a:latin typeface="+mn-lt"/>
              </a:rPr>
              <a:t>Reason for Modeling</a:t>
            </a:r>
          </a:p>
        </p:txBody>
      </p:sp>
      <p:sp>
        <p:nvSpPr>
          <p:cNvPr id="9" name="TextBox 8"/>
          <p:cNvSpPr txBox="1"/>
          <p:nvPr/>
        </p:nvSpPr>
        <p:spPr>
          <a:xfrm>
            <a:off x="4002024" y="1296027"/>
            <a:ext cx="3657600" cy="1338828"/>
          </a:xfrm>
          <a:prstGeom prst="rect">
            <a:avLst/>
          </a:prstGeom>
          <a:noFill/>
        </p:spPr>
        <p:txBody>
          <a:bodyPr wrap="square" rtlCol="0">
            <a:spAutoFit/>
          </a:bodyPr>
          <a:lstStyle/>
          <a:p>
            <a:pPr algn="ctr"/>
            <a:r>
              <a:rPr lang="en-US" b="0" dirty="0">
                <a:latin typeface="+mn-lt"/>
                <a:ea typeface="Calibri" charset="0"/>
                <a:cs typeface="Calibri" charset="0"/>
              </a:rPr>
              <a:t>To experiment</a:t>
            </a:r>
          </a:p>
          <a:p>
            <a:pPr algn="ctr"/>
            <a:r>
              <a:rPr lang="en-US" b="0" dirty="0">
                <a:latin typeface="+mn-lt"/>
                <a:ea typeface="Calibri" charset="0"/>
                <a:cs typeface="Calibri" charset="0"/>
              </a:rPr>
              <a:t>To clarify</a:t>
            </a:r>
          </a:p>
          <a:p>
            <a:pPr algn="ctr"/>
            <a:r>
              <a:rPr lang="en-US" b="0" dirty="0">
                <a:latin typeface="+mn-lt"/>
                <a:ea typeface="Calibri" charset="0"/>
                <a:cs typeface="Calibri" charset="0"/>
              </a:rPr>
              <a:t>To understand</a:t>
            </a:r>
          </a:p>
          <a:p>
            <a:pPr algn="ctr"/>
            <a:r>
              <a:rPr lang="en-US" b="0" dirty="0">
                <a:latin typeface="+mn-lt"/>
                <a:ea typeface="Calibri" charset="0"/>
                <a:cs typeface="Calibri" charset="0"/>
              </a:rPr>
              <a:t>To analyze</a:t>
            </a:r>
          </a:p>
          <a:p>
            <a:pPr algn="ctr"/>
            <a:r>
              <a:rPr lang="en-US" b="0" dirty="0">
                <a:latin typeface="+mn-lt"/>
                <a:ea typeface="Calibri" charset="0"/>
                <a:cs typeface="Calibri" charset="0"/>
              </a:rPr>
              <a:t>To evaluate</a:t>
            </a:r>
          </a:p>
        </p:txBody>
      </p:sp>
      <p:sp>
        <p:nvSpPr>
          <p:cNvPr id="10" name="TextBox 9"/>
          <p:cNvSpPr txBox="1"/>
          <p:nvPr/>
        </p:nvSpPr>
        <p:spPr>
          <a:xfrm>
            <a:off x="2209800" y="4532526"/>
            <a:ext cx="2438400" cy="343043"/>
          </a:xfrm>
          <a:prstGeom prst="rect">
            <a:avLst/>
          </a:prstGeom>
          <a:noFill/>
        </p:spPr>
        <p:txBody>
          <a:bodyPr wrap="square" rtlCol="0">
            <a:spAutoFit/>
          </a:bodyPr>
          <a:lstStyle/>
          <a:p>
            <a:pPr algn="ctr"/>
            <a:r>
              <a:rPr lang="en-US" b="1" dirty="0">
                <a:latin typeface="+mn-lt"/>
              </a:rPr>
              <a:t>What to Model</a:t>
            </a:r>
          </a:p>
        </p:txBody>
      </p:sp>
      <p:sp>
        <p:nvSpPr>
          <p:cNvPr id="11" name="TextBox 10"/>
          <p:cNvSpPr txBox="1"/>
          <p:nvPr/>
        </p:nvSpPr>
        <p:spPr>
          <a:xfrm>
            <a:off x="7543800" y="4532526"/>
            <a:ext cx="2362200" cy="343043"/>
          </a:xfrm>
          <a:prstGeom prst="rect">
            <a:avLst/>
          </a:prstGeom>
          <a:noFill/>
        </p:spPr>
        <p:txBody>
          <a:bodyPr wrap="square" rtlCol="0">
            <a:spAutoFit/>
          </a:bodyPr>
          <a:lstStyle/>
          <a:p>
            <a:r>
              <a:rPr lang="en-US" b="1" dirty="0">
                <a:latin typeface="+mn-lt"/>
              </a:rPr>
              <a:t>How to Model</a:t>
            </a:r>
          </a:p>
        </p:txBody>
      </p:sp>
      <p:sp>
        <p:nvSpPr>
          <p:cNvPr id="12" name="TextBox 11"/>
          <p:cNvSpPr txBox="1"/>
          <p:nvPr/>
        </p:nvSpPr>
        <p:spPr>
          <a:xfrm>
            <a:off x="1752600" y="4953001"/>
            <a:ext cx="3124200" cy="1089529"/>
          </a:xfrm>
          <a:prstGeom prst="rect">
            <a:avLst/>
          </a:prstGeom>
          <a:noFill/>
        </p:spPr>
        <p:txBody>
          <a:bodyPr wrap="square" rtlCol="0">
            <a:spAutoFit/>
          </a:bodyPr>
          <a:lstStyle/>
          <a:p>
            <a:pPr algn="ctr"/>
            <a:r>
              <a:rPr lang="en-US" b="0" dirty="0">
                <a:latin typeface="+mn-lt"/>
                <a:ea typeface="Calibri" charset="0"/>
                <a:cs typeface="Calibri" charset="0"/>
              </a:rPr>
              <a:t>Structure</a:t>
            </a:r>
          </a:p>
          <a:p>
            <a:pPr algn="ctr"/>
            <a:r>
              <a:rPr lang="en-US" b="0" dirty="0">
                <a:latin typeface="+mn-lt"/>
                <a:ea typeface="Calibri" charset="0"/>
                <a:cs typeface="Calibri" charset="0"/>
              </a:rPr>
              <a:t>Transformations</a:t>
            </a:r>
          </a:p>
          <a:p>
            <a:pPr algn="ctr"/>
            <a:r>
              <a:rPr lang="en-US" b="0" dirty="0">
                <a:latin typeface="+mn-lt"/>
                <a:ea typeface="Calibri" charset="0"/>
                <a:cs typeface="Calibri" charset="0"/>
              </a:rPr>
              <a:t>State</a:t>
            </a:r>
          </a:p>
          <a:p>
            <a:pPr algn="ctr"/>
            <a:r>
              <a:rPr lang="en-US" b="0" dirty="0">
                <a:latin typeface="+mn-lt"/>
                <a:ea typeface="Calibri" charset="0"/>
                <a:cs typeface="Calibri" charset="0"/>
              </a:rPr>
              <a:t>Inputs and Outputs</a:t>
            </a:r>
          </a:p>
        </p:txBody>
      </p:sp>
      <p:sp>
        <p:nvSpPr>
          <p:cNvPr id="14" name="TextBox 13"/>
          <p:cNvSpPr txBox="1"/>
          <p:nvPr/>
        </p:nvSpPr>
        <p:spPr>
          <a:xfrm>
            <a:off x="6858000" y="4952999"/>
            <a:ext cx="3657600" cy="840230"/>
          </a:xfrm>
          <a:prstGeom prst="rect">
            <a:avLst/>
          </a:prstGeom>
          <a:noFill/>
        </p:spPr>
        <p:txBody>
          <a:bodyPr wrap="square" rtlCol="0">
            <a:spAutoFit/>
          </a:bodyPr>
          <a:lstStyle/>
          <a:p>
            <a:pPr algn="ctr"/>
            <a:r>
              <a:rPr lang="en-US" b="0" dirty="0">
                <a:latin typeface="+mn-lt"/>
                <a:ea typeface="Calibri" charset="0"/>
                <a:cs typeface="Calibri" charset="0"/>
              </a:rPr>
              <a:t>Textual</a:t>
            </a:r>
          </a:p>
          <a:p>
            <a:pPr algn="ctr"/>
            <a:r>
              <a:rPr lang="en-US" b="0" dirty="0">
                <a:latin typeface="+mn-lt"/>
                <a:ea typeface="Calibri" charset="0"/>
                <a:cs typeface="Calibri" charset="0"/>
              </a:rPr>
              <a:t>Graphical</a:t>
            </a:r>
          </a:p>
          <a:p>
            <a:pPr algn="ctr"/>
            <a:r>
              <a:rPr lang="en-US" b="0" dirty="0">
                <a:latin typeface="+mn-lt"/>
                <a:ea typeface="Calibri" charset="0"/>
                <a:cs typeface="Calibri" charset="0"/>
              </a:rPr>
              <a:t>Formal / Mathematical</a:t>
            </a:r>
          </a:p>
        </p:txBody>
      </p:sp>
      <p:cxnSp>
        <p:nvCxnSpPr>
          <p:cNvPr id="8" name="Straight Arrow Connector 7"/>
          <p:cNvCxnSpPr>
            <a:stCxn id="6" idx="2"/>
            <a:endCxn id="10" idx="0"/>
          </p:cNvCxnSpPr>
          <p:nvPr/>
        </p:nvCxnSpPr>
        <p:spPr bwMode="auto">
          <a:xfrm flipH="1">
            <a:off x="3429000" y="3102374"/>
            <a:ext cx="28194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p:cNvCxnSpPr>
            <a:stCxn id="6" idx="2"/>
            <a:endCxn id="11" idx="0"/>
          </p:cNvCxnSpPr>
          <p:nvPr/>
        </p:nvCxnSpPr>
        <p:spPr bwMode="auto">
          <a:xfrm>
            <a:off x="6248400" y="3102374"/>
            <a:ext cx="24765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Arrow Connector 21"/>
          <p:cNvCxnSpPr>
            <a:stCxn id="10" idx="3"/>
            <a:endCxn id="11" idx="1"/>
          </p:cNvCxnSpPr>
          <p:nvPr/>
        </p:nvCxnSpPr>
        <p:spPr bwMode="auto">
          <a:xfrm>
            <a:off x="4648200" y="4704048"/>
            <a:ext cx="2895600" cy="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TextBox 25"/>
          <p:cNvSpPr txBox="1"/>
          <p:nvPr/>
        </p:nvSpPr>
        <p:spPr>
          <a:xfrm>
            <a:off x="1676400" y="6463278"/>
            <a:ext cx="8930640" cy="230832"/>
          </a:xfrm>
          <a:prstGeom prst="rect">
            <a:avLst/>
          </a:prstGeom>
          <a:noFill/>
        </p:spPr>
        <p:txBody>
          <a:bodyPr wrap="square" rtlCol="0">
            <a:spAutoFit/>
          </a:bodyPr>
          <a:lstStyle/>
          <a:p>
            <a:pPr algn="ctr"/>
            <a:r>
              <a:rPr lang="en-US" sz="1000" dirty="0">
                <a:latin typeface="+mn-lt"/>
                <a:ea typeface="Calibri" charset="0"/>
                <a:cs typeface="Calibri" charset="0"/>
              </a:rPr>
              <a:t>Adapted From: https://</a:t>
            </a:r>
            <a:r>
              <a:rPr lang="en-US" sz="1000" dirty="0" err="1">
                <a:latin typeface="+mn-lt"/>
                <a:ea typeface="Calibri" charset="0"/>
                <a:cs typeface="Calibri" charset="0"/>
              </a:rPr>
              <a:t>www.cl.cam.ac.uk</a:t>
            </a:r>
            <a:r>
              <a:rPr lang="en-US" sz="1000" dirty="0">
                <a:latin typeface="+mn-lt"/>
                <a:ea typeface="Calibri" charset="0"/>
                <a:cs typeface="Calibri" charset="0"/>
              </a:rPr>
              <a:t>/teaching/1112/</a:t>
            </a:r>
            <a:r>
              <a:rPr lang="en-US" sz="1000" dirty="0" err="1">
                <a:latin typeface="+mn-lt"/>
                <a:ea typeface="Calibri" charset="0"/>
                <a:cs typeface="Calibri" charset="0"/>
              </a:rPr>
              <a:t>SWDesign</a:t>
            </a:r>
            <a:r>
              <a:rPr lang="en-US" sz="1000" dirty="0">
                <a:latin typeface="+mn-lt"/>
                <a:ea typeface="Calibri" charset="0"/>
                <a:cs typeface="Calibri" charset="0"/>
              </a:rPr>
              <a:t>/softwaredesign01.pdf </a:t>
            </a:r>
          </a:p>
        </p:txBody>
      </p:sp>
      <p:sp>
        <p:nvSpPr>
          <p:cNvPr id="27" name="TextBox 26"/>
          <p:cNvSpPr txBox="1"/>
          <p:nvPr/>
        </p:nvSpPr>
        <p:spPr>
          <a:xfrm>
            <a:off x="4781036" y="3810001"/>
            <a:ext cx="2762765" cy="758349"/>
          </a:xfrm>
          <a:prstGeom prst="rect">
            <a:avLst/>
          </a:prstGeom>
          <a:noFill/>
        </p:spPr>
        <p:txBody>
          <a:bodyPr wrap="square" rtlCol="0">
            <a:spAutoFit/>
          </a:bodyPr>
          <a:lstStyle/>
          <a:p>
            <a:pPr algn="ctr"/>
            <a:r>
              <a:rPr lang="en-US" sz="1600" b="0" dirty="0">
                <a:latin typeface="+mn-lt"/>
              </a:rPr>
              <a:t>What is the purpose of the model, and who is the model for?</a:t>
            </a:r>
          </a:p>
        </p:txBody>
      </p:sp>
    </p:spTree>
    <p:extLst>
      <p:ext uri="{BB962C8B-B14F-4D97-AF65-F5344CB8AC3E}">
        <p14:creationId xmlns:p14="http://schemas.microsoft.com/office/powerpoint/2010/main" val="42275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9</a:t>
            </a:fld>
            <a:endParaRPr lang="en-US"/>
          </a:p>
        </p:txBody>
      </p:sp>
      <p:sp>
        <p:nvSpPr>
          <p:cNvPr id="680962" name="Rectangle 2"/>
          <p:cNvSpPr>
            <a:spLocks noGrp="1" noChangeArrowheads="1"/>
          </p:cNvSpPr>
          <p:nvPr>
            <p:ph type="title"/>
          </p:nvPr>
        </p:nvSpPr>
        <p:spPr/>
        <p:txBody>
          <a:bodyPr/>
          <a:lstStyle/>
          <a:p>
            <a:r>
              <a:rPr lang="en-US" dirty="0"/>
              <a:t>Example:  What are some of the key aspects of this model?</a:t>
            </a:r>
          </a:p>
        </p:txBody>
      </p:sp>
      <p:pic>
        <p:nvPicPr>
          <p:cNvPr id="8" name="Picture 7" descr="CS575 SOA RA.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98390" y="1441703"/>
            <a:ext cx="8195220" cy="4755953"/>
          </a:xfrm>
          <a:prstGeom prst="rect">
            <a:avLst/>
          </a:prstGeom>
        </p:spPr>
      </p:pic>
    </p:spTree>
    <p:extLst>
      <p:ext uri="{BB962C8B-B14F-4D97-AF65-F5344CB8AC3E}">
        <p14:creationId xmlns:p14="http://schemas.microsoft.com/office/powerpoint/2010/main" val="1099968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56397</TotalTime>
  <Words>3633</Words>
  <Application>Microsoft Macintosh PowerPoint</Application>
  <PresentationFormat>Widescreen</PresentationFormat>
  <Paragraphs>426</Paragraphs>
  <Slides>60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Courier New</vt:lpstr>
      <vt:lpstr>Helvetica</vt:lpstr>
      <vt:lpstr>Open Sans</vt:lpstr>
      <vt:lpstr>Tahoma</vt:lpstr>
      <vt:lpstr>Verdana</vt:lpstr>
      <vt:lpstr>Wingdings</vt:lpstr>
      <vt:lpstr>Office Theme</vt:lpstr>
      <vt:lpstr>SE 577 Software Architecture   Architectural Modeling  </vt:lpstr>
      <vt:lpstr>Modeling is a technique used to tame complexity</vt:lpstr>
      <vt:lpstr>So what are software architecture models?</vt:lpstr>
      <vt:lpstr>Why is the ability to document architecture important?</vt:lpstr>
      <vt:lpstr>Modeling choices are important!</vt:lpstr>
      <vt:lpstr>Modeling is about documenting key architecture and design decisions!</vt:lpstr>
      <vt:lpstr>What do we document in a model?</vt:lpstr>
      <vt:lpstr>Thinking about models…</vt:lpstr>
      <vt:lpstr>Example:  What are some of the key aspects of this model?</vt:lpstr>
      <vt:lpstr>Modeling the different views – Static and Dynamic</vt:lpstr>
      <vt:lpstr>Static Model View (Example: oAuth)</vt:lpstr>
      <vt:lpstr>Dynamic Model View (Example: oAuth)</vt:lpstr>
      <vt:lpstr>Possible problems using multiple views to model software architectures</vt:lpstr>
      <vt:lpstr>Modeling (Documentation) Objectives</vt:lpstr>
      <vt:lpstr>Where to Start? Consider what needs to be modeled!</vt:lpstr>
      <vt:lpstr>Where to Start? Consider what needs to be modeled!</vt:lpstr>
      <vt:lpstr>What about redocumenting existing systems from the source code</vt:lpstr>
      <vt:lpstr>Think about what story that you want to tell to identify important things that need to be modeled</vt:lpstr>
      <vt:lpstr>And the outcome you want to achieve</vt:lpstr>
      <vt:lpstr>Be clear on the outcome you are trying to accomplish</vt:lpstr>
      <vt:lpstr>MOST IMPORTANT CONCEPT IN THIS LECTURE</vt:lpstr>
      <vt:lpstr>Describing Architectures</vt:lpstr>
      <vt:lpstr>Method 1 – Formal Architecture Description Languages; Pipe and Filter Example</vt:lpstr>
      <vt:lpstr>Method 1 – Formal Architecture Description Languages; Pipe and Filter Example</vt:lpstr>
      <vt:lpstr>Thoughts on Formal Architecture Modeling</vt:lpstr>
      <vt:lpstr>UML as a Modeling Language for Architecture</vt:lpstr>
      <vt:lpstr>Example: UML to model a banking service</vt:lpstr>
      <vt:lpstr>Another UML Example</vt:lpstr>
      <vt:lpstr>Another UML Example – Something more realistic Kubernetes v1</vt:lpstr>
      <vt:lpstr>Another UML Example – Kubernetes v2</vt:lpstr>
      <vt:lpstr>Kubernetes Pod Lifecycle – Behavioral Example</vt:lpstr>
      <vt:lpstr>For UML to be used for Architecture Modeling, Team Standards must be established</vt:lpstr>
      <vt:lpstr>For UML to be used for Architecture Modeling, Team Standards must be established</vt:lpstr>
      <vt:lpstr>UML as a Modeling Language for Architecture</vt:lpstr>
      <vt:lpstr>Using informal lines and boxes to model architecture</vt:lpstr>
      <vt:lpstr>So why are informal line-and-box drawings so popular for modeling architectures?</vt:lpstr>
      <vt:lpstr>Informal Line and Box Examples – “Marketecture”</vt:lpstr>
      <vt:lpstr>Informal Line and Box Examples – Architecture</vt:lpstr>
      <vt:lpstr>Informal Line and Box (Bad) Examples</vt:lpstr>
      <vt:lpstr>Summary: Using informal lines and boxes to model architecture</vt:lpstr>
      <vt:lpstr>Finding the balance - the C4 model</vt:lpstr>
      <vt:lpstr>C4 imposes an opinionated structure on modeling</vt:lpstr>
      <vt:lpstr>The key attributes in C4 are related to each other</vt:lpstr>
      <vt:lpstr>C4 - Context</vt:lpstr>
      <vt:lpstr>C4 - Container</vt:lpstr>
      <vt:lpstr>C4 - Components</vt:lpstr>
      <vt:lpstr>C4 – Code (Optional)</vt:lpstr>
      <vt:lpstr>Architecture Decision Records</vt:lpstr>
      <vt:lpstr>Architecture Decision Records</vt:lpstr>
      <vt:lpstr>More on C4 Styling</vt:lpstr>
      <vt:lpstr>Some callouts from the attachment</vt:lpstr>
      <vt:lpstr>Some callouts from the attachment</vt:lpstr>
      <vt:lpstr>Some callouts from the attachment</vt:lpstr>
      <vt:lpstr>Some callouts from the attachment</vt:lpstr>
      <vt:lpstr>Some callouts from the attachment</vt:lpstr>
      <vt:lpstr>Some callouts from the attachment</vt:lpstr>
      <vt:lpstr>Some callouts from the attachment</vt:lpstr>
      <vt:lpstr>Some callouts from the attachment</vt:lpstr>
      <vt:lpstr>Some callouts from the attachment</vt:lpstr>
      <vt:lpstr>Some callouts from the attachment</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827</cp:revision>
  <cp:lastPrinted>2022-04-16T18:39:41Z</cp:lastPrinted>
  <dcterms:created xsi:type="dcterms:W3CDTF">2000-03-07T00:57:40Z</dcterms:created>
  <dcterms:modified xsi:type="dcterms:W3CDTF">2022-05-11T20:01:18Z</dcterms:modified>
</cp:coreProperties>
</file>